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4" r:id="rId3"/>
    <p:sldId id="257" r:id="rId4"/>
    <p:sldId id="305" r:id="rId5"/>
    <p:sldId id="306" r:id="rId6"/>
    <p:sldId id="308" r:id="rId7"/>
    <p:sldId id="320" r:id="rId8"/>
    <p:sldId id="309" r:id="rId9"/>
    <p:sldId id="310" r:id="rId10"/>
    <p:sldId id="317" r:id="rId11"/>
    <p:sldId id="318" r:id="rId12"/>
    <p:sldId id="319" r:id="rId13"/>
    <p:sldId id="322" r:id="rId14"/>
    <p:sldId id="321" r:id="rId15"/>
    <p:sldId id="323" r:id="rId16"/>
    <p:sldId id="324" r:id="rId17"/>
    <p:sldId id="325" r:id="rId18"/>
    <p:sldId id="328" r:id="rId19"/>
    <p:sldId id="330" r:id="rId20"/>
    <p:sldId id="331" r:id="rId21"/>
    <p:sldId id="332" r:id="rId22"/>
    <p:sldId id="329" r:id="rId23"/>
    <p:sldId id="326" r:id="rId24"/>
    <p:sldId id="334" r:id="rId25"/>
    <p:sldId id="335" r:id="rId26"/>
    <p:sldId id="327" r:id="rId27"/>
    <p:sldId id="333" r:id="rId28"/>
    <p:sldId id="316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1"/>
    <p:restoredTop sz="96240"/>
  </p:normalViewPr>
  <p:slideViewPr>
    <p:cSldViewPr snapToGrid="0">
      <p:cViewPr varScale="1">
        <p:scale>
          <a:sx n="96" d="100"/>
          <a:sy n="96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EB006-3031-40E2-81F5-8E64578AFE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B55998-0941-41E4-8B54-E18E2CFCA0A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Des données</a:t>
          </a:r>
          <a:endParaRPr lang="en-US"/>
        </a:p>
      </dgm:t>
    </dgm:pt>
    <dgm:pt modelId="{B681FE4C-BCA7-4D42-8685-81C6C27D8712}" type="parTrans" cxnId="{C5878C2B-1B43-4CB3-B507-8EE6455219FD}">
      <dgm:prSet/>
      <dgm:spPr/>
      <dgm:t>
        <a:bodyPr/>
        <a:lstStyle/>
        <a:p>
          <a:endParaRPr lang="en-US"/>
        </a:p>
      </dgm:t>
    </dgm:pt>
    <dgm:pt modelId="{E6105C0C-86CF-4DC7-900A-C479329F1376}" type="sibTrans" cxnId="{C5878C2B-1B43-4CB3-B507-8EE6455219FD}">
      <dgm:prSet/>
      <dgm:spPr/>
      <dgm:t>
        <a:bodyPr/>
        <a:lstStyle/>
        <a:p>
          <a:endParaRPr lang="en-US"/>
        </a:p>
      </dgm:t>
    </dgm:pt>
    <dgm:pt modelId="{82B5DB79-96D4-4512-9D30-98C4E7F91BC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Des exemples de résultats attendus (la variable y)</a:t>
          </a:r>
          <a:endParaRPr lang="en-US"/>
        </a:p>
      </dgm:t>
    </dgm:pt>
    <dgm:pt modelId="{B656B64B-8228-4C03-A325-9FBA5B18DEE2}" type="parTrans" cxnId="{5D79A668-BE70-4D2B-84A8-5ECE2B67F575}">
      <dgm:prSet/>
      <dgm:spPr/>
      <dgm:t>
        <a:bodyPr/>
        <a:lstStyle/>
        <a:p>
          <a:endParaRPr lang="en-US"/>
        </a:p>
      </dgm:t>
    </dgm:pt>
    <dgm:pt modelId="{C07832C1-9CBD-476C-9493-596185FA13EF}" type="sibTrans" cxnId="{5D79A668-BE70-4D2B-84A8-5ECE2B67F575}">
      <dgm:prSet/>
      <dgm:spPr/>
      <dgm:t>
        <a:bodyPr/>
        <a:lstStyle/>
        <a:p>
          <a:endParaRPr lang="en-US"/>
        </a:p>
      </dgm:t>
    </dgm:pt>
    <dgm:pt modelId="{043285DF-51E2-4B17-A85C-B6C102281E5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Une méthode pour mesurer si l’algorithme performe bien</a:t>
          </a:r>
          <a:endParaRPr lang="en-US"/>
        </a:p>
      </dgm:t>
    </dgm:pt>
    <dgm:pt modelId="{296107B7-AC91-4EF4-BFB7-FB8F18F81A1B}" type="parTrans" cxnId="{C17EE106-443F-4913-AF5C-E03AA923D533}">
      <dgm:prSet/>
      <dgm:spPr/>
      <dgm:t>
        <a:bodyPr/>
        <a:lstStyle/>
        <a:p>
          <a:endParaRPr lang="en-US"/>
        </a:p>
      </dgm:t>
    </dgm:pt>
    <dgm:pt modelId="{028DC2FC-E3B3-41D0-AF8E-49C8D6AEA7E2}" type="sibTrans" cxnId="{C17EE106-443F-4913-AF5C-E03AA923D533}">
      <dgm:prSet/>
      <dgm:spPr/>
      <dgm:t>
        <a:bodyPr/>
        <a:lstStyle/>
        <a:p>
          <a:endParaRPr lang="en-US"/>
        </a:p>
      </dgm:t>
    </dgm:pt>
    <dgm:pt modelId="{6C4A1B4B-4A2A-4BA3-A8C7-EC73D8763A70}" type="pres">
      <dgm:prSet presAssocID="{98CEB006-3031-40E2-81F5-8E64578AFE0A}" presName="root" presStyleCnt="0">
        <dgm:presLayoutVars>
          <dgm:dir/>
          <dgm:resizeHandles val="exact"/>
        </dgm:presLayoutVars>
      </dgm:prSet>
      <dgm:spPr/>
    </dgm:pt>
    <dgm:pt modelId="{BDD29DC8-AA65-47D4-9448-9BA3477BCC82}" type="pres">
      <dgm:prSet presAssocID="{1BB55998-0941-41E4-8B54-E18E2CFCA0A5}" presName="compNode" presStyleCnt="0"/>
      <dgm:spPr/>
    </dgm:pt>
    <dgm:pt modelId="{45B71495-7E9D-4AC1-8E15-3F0EF2408D97}" type="pres">
      <dgm:prSet presAssocID="{1BB55998-0941-41E4-8B54-E18E2CFCA0A5}" presName="bgRect" presStyleLbl="bgShp" presStyleIdx="0" presStyleCnt="3"/>
      <dgm:spPr/>
    </dgm:pt>
    <dgm:pt modelId="{CBCC0B95-17FC-41F8-BA2A-BE3FB438DA33}" type="pres">
      <dgm:prSet presAssocID="{1BB55998-0941-41E4-8B54-E18E2CFCA0A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B354F0F-576C-457A-AF2A-E9507BAD895A}" type="pres">
      <dgm:prSet presAssocID="{1BB55998-0941-41E4-8B54-E18E2CFCA0A5}" presName="spaceRect" presStyleCnt="0"/>
      <dgm:spPr/>
    </dgm:pt>
    <dgm:pt modelId="{582EB6FC-39FE-4343-A121-D5C539F6CA08}" type="pres">
      <dgm:prSet presAssocID="{1BB55998-0941-41E4-8B54-E18E2CFCA0A5}" presName="parTx" presStyleLbl="revTx" presStyleIdx="0" presStyleCnt="3">
        <dgm:presLayoutVars>
          <dgm:chMax val="0"/>
          <dgm:chPref val="0"/>
        </dgm:presLayoutVars>
      </dgm:prSet>
      <dgm:spPr/>
    </dgm:pt>
    <dgm:pt modelId="{41B0FF81-980E-4F95-87E8-A4B9F6331497}" type="pres">
      <dgm:prSet presAssocID="{E6105C0C-86CF-4DC7-900A-C479329F1376}" presName="sibTrans" presStyleCnt="0"/>
      <dgm:spPr/>
    </dgm:pt>
    <dgm:pt modelId="{7BCC03FE-A298-49C9-A8AE-8F4DB3731202}" type="pres">
      <dgm:prSet presAssocID="{82B5DB79-96D4-4512-9D30-98C4E7F91BCB}" presName="compNode" presStyleCnt="0"/>
      <dgm:spPr/>
    </dgm:pt>
    <dgm:pt modelId="{96C5742F-D6C3-4854-9E44-BD6961D91495}" type="pres">
      <dgm:prSet presAssocID="{82B5DB79-96D4-4512-9D30-98C4E7F91BCB}" presName="bgRect" presStyleLbl="bgShp" presStyleIdx="1" presStyleCnt="3"/>
      <dgm:spPr/>
    </dgm:pt>
    <dgm:pt modelId="{077AD64B-099C-4C2E-A6B6-AFDD69859B35}" type="pres">
      <dgm:prSet presAssocID="{82B5DB79-96D4-4512-9D30-98C4E7F91B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8478C196-7463-4912-8B82-4355FF9F1F30}" type="pres">
      <dgm:prSet presAssocID="{82B5DB79-96D4-4512-9D30-98C4E7F91BCB}" presName="spaceRect" presStyleCnt="0"/>
      <dgm:spPr/>
    </dgm:pt>
    <dgm:pt modelId="{3F6FBA6E-0A4C-49EC-80B4-D327206A8F9D}" type="pres">
      <dgm:prSet presAssocID="{82B5DB79-96D4-4512-9D30-98C4E7F91BCB}" presName="parTx" presStyleLbl="revTx" presStyleIdx="1" presStyleCnt="3">
        <dgm:presLayoutVars>
          <dgm:chMax val="0"/>
          <dgm:chPref val="0"/>
        </dgm:presLayoutVars>
      </dgm:prSet>
      <dgm:spPr/>
    </dgm:pt>
    <dgm:pt modelId="{CFBC51E9-2138-440F-A496-EC684BCE185D}" type="pres">
      <dgm:prSet presAssocID="{C07832C1-9CBD-476C-9493-596185FA13EF}" presName="sibTrans" presStyleCnt="0"/>
      <dgm:spPr/>
    </dgm:pt>
    <dgm:pt modelId="{CFD1F28A-6690-4918-9EA1-EFD8515286A3}" type="pres">
      <dgm:prSet presAssocID="{043285DF-51E2-4B17-A85C-B6C102281E52}" presName="compNode" presStyleCnt="0"/>
      <dgm:spPr/>
    </dgm:pt>
    <dgm:pt modelId="{218A8A5C-11CF-4CA3-959E-AEE32A0DCC5D}" type="pres">
      <dgm:prSet presAssocID="{043285DF-51E2-4B17-A85C-B6C102281E52}" presName="bgRect" presStyleLbl="bgShp" presStyleIdx="2" presStyleCnt="3"/>
      <dgm:spPr/>
    </dgm:pt>
    <dgm:pt modelId="{F8D0F64B-5BB8-452F-AA54-045A69E1987A}" type="pres">
      <dgm:prSet presAssocID="{043285DF-51E2-4B17-A85C-B6C102281E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ègle"/>
        </a:ext>
      </dgm:extLst>
    </dgm:pt>
    <dgm:pt modelId="{C1092C57-A74C-40AE-B096-FBCE813FD092}" type="pres">
      <dgm:prSet presAssocID="{043285DF-51E2-4B17-A85C-B6C102281E52}" presName="spaceRect" presStyleCnt="0"/>
      <dgm:spPr/>
    </dgm:pt>
    <dgm:pt modelId="{65C8D440-E043-4483-A786-8D23602417B9}" type="pres">
      <dgm:prSet presAssocID="{043285DF-51E2-4B17-A85C-B6C102281E5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17EE106-443F-4913-AF5C-E03AA923D533}" srcId="{98CEB006-3031-40E2-81F5-8E64578AFE0A}" destId="{043285DF-51E2-4B17-A85C-B6C102281E52}" srcOrd="2" destOrd="0" parTransId="{296107B7-AC91-4EF4-BFB7-FB8F18F81A1B}" sibTransId="{028DC2FC-E3B3-41D0-AF8E-49C8D6AEA7E2}"/>
    <dgm:cxn modelId="{C5878C2B-1B43-4CB3-B507-8EE6455219FD}" srcId="{98CEB006-3031-40E2-81F5-8E64578AFE0A}" destId="{1BB55998-0941-41E4-8B54-E18E2CFCA0A5}" srcOrd="0" destOrd="0" parTransId="{B681FE4C-BCA7-4D42-8685-81C6C27D8712}" sibTransId="{E6105C0C-86CF-4DC7-900A-C479329F1376}"/>
    <dgm:cxn modelId="{95817B35-3F96-244B-911E-C212954FA11F}" type="presOf" srcId="{82B5DB79-96D4-4512-9D30-98C4E7F91BCB}" destId="{3F6FBA6E-0A4C-49EC-80B4-D327206A8F9D}" srcOrd="0" destOrd="0" presId="urn:microsoft.com/office/officeart/2018/2/layout/IconVerticalSolidList"/>
    <dgm:cxn modelId="{B573B566-6CFC-1041-A272-25A59AE7EBEF}" type="presOf" srcId="{98CEB006-3031-40E2-81F5-8E64578AFE0A}" destId="{6C4A1B4B-4A2A-4BA3-A8C7-EC73D8763A70}" srcOrd="0" destOrd="0" presId="urn:microsoft.com/office/officeart/2018/2/layout/IconVerticalSolidList"/>
    <dgm:cxn modelId="{5D79A668-BE70-4D2B-84A8-5ECE2B67F575}" srcId="{98CEB006-3031-40E2-81F5-8E64578AFE0A}" destId="{82B5DB79-96D4-4512-9D30-98C4E7F91BCB}" srcOrd="1" destOrd="0" parTransId="{B656B64B-8228-4C03-A325-9FBA5B18DEE2}" sibTransId="{C07832C1-9CBD-476C-9493-596185FA13EF}"/>
    <dgm:cxn modelId="{F6FBCA87-ADAD-6144-B2DC-EC9879B76C4D}" type="presOf" srcId="{043285DF-51E2-4B17-A85C-B6C102281E52}" destId="{65C8D440-E043-4483-A786-8D23602417B9}" srcOrd="0" destOrd="0" presId="urn:microsoft.com/office/officeart/2018/2/layout/IconVerticalSolidList"/>
    <dgm:cxn modelId="{B04D50A7-9DC3-8C40-B6A7-0089D12BA08E}" type="presOf" srcId="{1BB55998-0941-41E4-8B54-E18E2CFCA0A5}" destId="{582EB6FC-39FE-4343-A121-D5C539F6CA08}" srcOrd="0" destOrd="0" presId="urn:microsoft.com/office/officeart/2018/2/layout/IconVerticalSolidList"/>
    <dgm:cxn modelId="{9891F421-E66E-C54E-8F0B-824050F96C35}" type="presParOf" srcId="{6C4A1B4B-4A2A-4BA3-A8C7-EC73D8763A70}" destId="{BDD29DC8-AA65-47D4-9448-9BA3477BCC82}" srcOrd="0" destOrd="0" presId="urn:microsoft.com/office/officeart/2018/2/layout/IconVerticalSolidList"/>
    <dgm:cxn modelId="{94F9A784-8235-6D4E-AA8B-3951C4B8C858}" type="presParOf" srcId="{BDD29DC8-AA65-47D4-9448-9BA3477BCC82}" destId="{45B71495-7E9D-4AC1-8E15-3F0EF2408D97}" srcOrd="0" destOrd="0" presId="urn:microsoft.com/office/officeart/2018/2/layout/IconVerticalSolidList"/>
    <dgm:cxn modelId="{C8497B6D-A6B3-3D4A-8C1F-38225B87AF75}" type="presParOf" srcId="{BDD29DC8-AA65-47D4-9448-9BA3477BCC82}" destId="{CBCC0B95-17FC-41F8-BA2A-BE3FB438DA33}" srcOrd="1" destOrd="0" presId="urn:microsoft.com/office/officeart/2018/2/layout/IconVerticalSolidList"/>
    <dgm:cxn modelId="{5F6C2C48-FDE1-8E41-99DF-55F2BD62DC5D}" type="presParOf" srcId="{BDD29DC8-AA65-47D4-9448-9BA3477BCC82}" destId="{9B354F0F-576C-457A-AF2A-E9507BAD895A}" srcOrd="2" destOrd="0" presId="urn:microsoft.com/office/officeart/2018/2/layout/IconVerticalSolidList"/>
    <dgm:cxn modelId="{AB1BEB30-AF82-B44D-9DED-40F20B03D097}" type="presParOf" srcId="{BDD29DC8-AA65-47D4-9448-9BA3477BCC82}" destId="{582EB6FC-39FE-4343-A121-D5C539F6CA08}" srcOrd="3" destOrd="0" presId="urn:microsoft.com/office/officeart/2018/2/layout/IconVerticalSolidList"/>
    <dgm:cxn modelId="{8E1CD303-CF79-C046-91DC-0EAB7297740E}" type="presParOf" srcId="{6C4A1B4B-4A2A-4BA3-A8C7-EC73D8763A70}" destId="{41B0FF81-980E-4F95-87E8-A4B9F6331497}" srcOrd="1" destOrd="0" presId="urn:microsoft.com/office/officeart/2018/2/layout/IconVerticalSolidList"/>
    <dgm:cxn modelId="{6D60D188-3B33-124C-8412-037FBCD4CBBA}" type="presParOf" srcId="{6C4A1B4B-4A2A-4BA3-A8C7-EC73D8763A70}" destId="{7BCC03FE-A298-49C9-A8AE-8F4DB3731202}" srcOrd="2" destOrd="0" presId="urn:microsoft.com/office/officeart/2018/2/layout/IconVerticalSolidList"/>
    <dgm:cxn modelId="{1B5D546E-FD96-D846-B4B6-016DE0026238}" type="presParOf" srcId="{7BCC03FE-A298-49C9-A8AE-8F4DB3731202}" destId="{96C5742F-D6C3-4854-9E44-BD6961D91495}" srcOrd="0" destOrd="0" presId="urn:microsoft.com/office/officeart/2018/2/layout/IconVerticalSolidList"/>
    <dgm:cxn modelId="{8732862F-E1FB-A949-9297-8B3003729B7E}" type="presParOf" srcId="{7BCC03FE-A298-49C9-A8AE-8F4DB3731202}" destId="{077AD64B-099C-4C2E-A6B6-AFDD69859B35}" srcOrd="1" destOrd="0" presId="urn:microsoft.com/office/officeart/2018/2/layout/IconVerticalSolidList"/>
    <dgm:cxn modelId="{2F6EC245-08C7-854D-8B4F-C1C279E3AEE9}" type="presParOf" srcId="{7BCC03FE-A298-49C9-A8AE-8F4DB3731202}" destId="{8478C196-7463-4912-8B82-4355FF9F1F30}" srcOrd="2" destOrd="0" presId="urn:microsoft.com/office/officeart/2018/2/layout/IconVerticalSolidList"/>
    <dgm:cxn modelId="{1A68546B-7D7D-174B-98B9-3EFEB1F711F0}" type="presParOf" srcId="{7BCC03FE-A298-49C9-A8AE-8F4DB3731202}" destId="{3F6FBA6E-0A4C-49EC-80B4-D327206A8F9D}" srcOrd="3" destOrd="0" presId="urn:microsoft.com/office/officeart/2018/2/layout/IconVerticalSolidList"/>
    <dgm:cxn modelId="{C11719A6-8318-7E43-BD9F-ACF0297D74B4}" type="presParOf" srcId="{6C4A1B4B-4A2A-4BA3-A8C7-EC73D8763A70}" destId="{CFBC51E9-2138-440F-A496-EC684BCE185D}" srcOrd="3" destOrd="0" presId="urn:microsoft.com/office/officeart/2018/2/layout/IconVerticalSolidList"/>
    <dgm:cxn modelId="{3D8FC79D-5318-AB45-9B85-97E457A6E419}" type="presParOf" srcId="{6C4A1B4B-4A2A-4BA3-A8C7-EC73D8763A70}" destId="{CFD1F28A-6690-4918-9EA1-EFD8515286A3}" srcOrd="4" destOrd="0" presId="urn:microsoft.com/office/officeart/2018/2/layout/IconVerticalSolidList"/>
    <dgm:cxn modelId="{0FE9701A-C749-7F4C-A9CD-8BB1D0D40ABF}" type="presParOf" srcId="{CFD1F28A-6690-4918-9EA1-EFD8515286A3}" destId="{218A8A5C-11CF-4CA3-959E-AEE32A0DCC5D}" srcOrd="0" destOrd="0" presId="urn:microsoft.com/office/officeart/2018/2/layout/IconVerticalSolidList"/>
    <dgm:cxn modelId="{DE11E92E-B9AB-6C43-BD2F-4682CD7EE9A5}" type="presParOf" srcId="{CFD1F28A-6690-4918-9EA1-EFD8515286A3}" destId="{F8D0F64B-5BB8-452F-AA54-045A69E1987A}" srcOrd="1" destOrd="0" presId="urn:microsoft.com/office/officeart/2018/2/layout/IconVerticalSolidList"/>
    <dgm:cxn modelId="{B1DC2819-98C4-6C4E-AC5F-394DF695ECD7}" type="presParOf" srcId="{CFD1F28A-6690-4918-9EA1-EFD8515286A3}" destId="{C1092C57-A74C-40AE-B096-FBCE813FD092}" srcOrd="2" destOrd="0" presId="urn:microsoft.com/office/officeart/2018/2/layout/IconVerticalSolidList"/>
    <dgm:cxn modelId="{80ED8BF0-A473-E947-A29C-AD46D4B7FD7A}" type="presParOf" srcId="{CFD1F28A-6690-4918-9EA1-EFD8515286A3}" destId="{65C8D440-E043-4483-A786-8D23602417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0808A-7864-474A-A957-E956EB7296F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05DAE0-F5CC-4D5F-AFF4-290C3C530BF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/>
            <a:t>Couche Dense </a:t>
          </a:r>
          <a:r>
            <a:rPr lang="fr-FR" i="0"/>
            <a:t>(Fully Connected Layer) : couche de base en deep learning utilisé dans le perceptron multicouche (MLP).</a:t>
          </a:r>
          <a:endParaRPr lang="en-US"/>
        </a:p>
      </dgm:t>
    </dgm:pt>
    <dgm:pt modelId="{1B0B1587-412E-45D0-A3E6-C8D70B2C8151}" type="parTrans" cxnId="{771E4F28-D450-4A8B-B364-9197C0A83BD3}">
      <dgm:prSet/>
      <dgm:spPr/>
      <dgm:t>
        <a:bodyPr/>
        <a:lstStyle/>
        <a:p>
          <a:endParaRPr lang="en-US"/>
        </a:p>
      </dgm:t>
    </dgm:pt>
    <dgm:pt modelId="{56E28E7F-3DE7-41B9-81EA-4F29440E45CD}" type="sibTrans" cxnId="{771E4F28-D450-4A8B-B364-9197C0A83BD3}">
      <dgm:prSet/>
      <dgm:spPr/>
      <dgm:t>
        <a:bodyPr/>
        <a:lstStyle/>
        <a:p>
          <a:endParaRPr lang="en-US"/>
        </a:p>
      </dgm:t>
    </dgm:pt>
    <dgm:pt modelId="{BCA3D00A-AE8F-42E8-A162-A953C368A6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/>
            <a:t>Couche de Convolution </a:t>
          </a:r>
          <a:r>
            <a:rPr lang="fr-FR" i="0"/>
            <a:t>(Convolutional Layer): très utilisé pour extraire des caractéristiques sur les images</a:t>
          </a:r>
          <a:endParaRPr lang="en-US"/>
        </a:p>
      </dgm:t>
    </dgm:pt>
    <dgm:pt modelId="{A1D70D8C-89A6-4502-ACFB-7A96140828DC}" type="parTrans" cxnId="{65F0582F-C490-4B59-8F98-04833BB778D2}">
      <dgm:prSet/>
      <dgm:spPr/>
      <dgm:t>
        <a:bodyPr/>
        <a:lstStyle/>
        <a:p>
          <a:endParaRPr lang="en-US"/>
        </a:p>
      </dgm:t>
    </dgm:pt>
    <dgm:pt modelId="{29556074-A85D-4CE0-AED1-F1D2BF53DEAD}" type="sibTrans" cxnId="{65F0582F-C490-4B59-8F98-04833BB778D2}">
      <dgm:prSet/>
      <dgm:spPr/>
      <dgm:t>
        <a:bodyPr/>
        <a:lstStyle/>
        <a:p>
          <a:endParaRPr lang="en-US"/>
        </a:p>
      </dgm:t>
    </dgm:pt>
    <dgm:pt modelId="{4FF7DCA2-F642-4CE9-BADB-7A3874B6615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 i="0"/>
            <a:t>Couche de Récurrence </a:t>
          </a:r>
          <a:r>
            <a:rPr lang="fr-FR" i="0"/>
            <a:t>(Recurrent Layer) </a:t>
          </a:r>
          <a:r>
            <a:rPr lang="fr-FR"/>
            <a:t>: très utilisé pour les données de séquence (texte, date) (LSTM) </a:t>
          </a:r>
          <a:endParaRPr lang="en-US"/>
        </a:p>
      </dgm:t>
    </dgm:pt>
    <dgm:pt modelId="{45F20722-042C-4BBE-BF4A-D9107CADFB63}" type="parTrans" cxnId="{C0C0B662-9F28-4275-9E71-B2855B742030}">
      <dgm:prSet/>
      <dgm:spPr/>
      <dgm:t>
        <a:bodyPr/>
        <a:lstStyle/>
        <a:p>
          <a:endParaRPr lang="en-US"/>
        </a:p>
      </dgm:t>
    </dgm:pt>
    <dgm:pt modelId="{8124313A-2183-4654-A5DC-33EC9B64508B}" type="sibTrans" cxnId="{C0C0B662-9F28-4275-9E71-B2855B742030}">
      <dgm:prSet/>
      <dgm:spPr/>
      <dgm:t>
        <a:bodyPr/>
        <a:lstStyle/>
        <a:p>
          <a:endParaRPr lang="en-US"/>
        </a:p>
      </dgm:t>
    </dgm:pt>
    <dgm:pt modelId="{29306203-6812-4B3C-A128-14D346CFB72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1"/>
            <a:t>Couche de pooling</a:t>
          </a:r>
          <a:r>
            <a:rPr lang="fr-FR"/>
            <a:t>: pour réduire la taille des données souvent utilisé dans les CNN.</a:t>
          </a:r>
          <a:endParaRPr lang="en-US"/>
        </a:p>
      </dgm:t>
    </dgm:pt>
    <dgm:pt modelId="{D74E63E4-8C10-4BE3-B080-02A0364E22A3}" type="parTrans" cxnId="{938FDECC-5642-4C98-97A4-762A4B025A9F}">
      <dgm:prSet/>
      <dgm:spPr/>
      <dgm:t>
        <a:bodyPr/>
        <a:lstStyle/>
        <a:p>
          <a:endParaRPr lang="en-US"/>
        </a:p>
      </dgm:t>
    </dgm:pt>
    <dgm:pt modelId="{3A0D0A3D-C381-4422-BD3B-022C99730F9E}" type="sibTrans" cxnId="{938FDECC-5642-4C98-97A4-762A4B025A9F}">
      <dgm:prSet/>
      <dgm:spPr/>
      <dgm:t>
        <a:bodyPr/>
        <a:lstStyle/>
        <a:p>
          <a:endParaRPr lang="en-US"/>
        </a:p>
      </dgm:t>
    </dgm:pt>
    <dgm:pt modelId="{41C62586-9BC8-4D7A-B7D1-3914A8C1DA9F}" type="pres">
      <dgm:prSet presAssocID="{47A0808A-7864-474A-A957-E956EB7296F1}" presName="root" presStyleCnt="0">
        <dgm:presLayoutVars>
          <dgm:dir/>
          <dgm:resizeHandles val="exact"/>
        </dgm:presLayoutVars>
      </dgm:prSet>
      <dgm:spPr/>
    </dgm:pt>
    <dgm:pt modelId="{47914BF1-9AF5-4A31-859C-7EF3F0334399}" type="pres">
      <dgm:prSet presAssocID="{0C05DAE0-F5CC-4D5F-AFF4-290C3C530BF5}" presName="compNode" presStyleCnt="0"/>
      <dgm:spPr/>
    </dgm:pt>
    <dgm:pt modelId="{9F36D29B-D5EE-41E5-AEE1-F2828C9A959C}" type="pres">
      <dgm:prSet presAssocID="{0C05DAE0-F5CC-4D5F-AFF4-290C3C530BF5}" presName="bgRect" presStyleLbl="bgShp" presStyleIdx="0" presStyleCnt="4"/>
      <dgm:spPr/>
    </dgm:pt>
    <dgm:pt modelId="{04A43E14-4163-43F5-BCB1-5074E672CE09}" type="pres">
      <dgm:prSet presAssocID="{0C05DAE0-F5CC-4D5F-AFF4-290C3C530B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éconnecté"/>
        </a:ext>
      </dgm:extLst>
    </dgm:pt>
    <dgm:pt modelId="{DE4BDE5E-930E-4494-AF32-A66D4F803FEC}" type="pres">
      <dgm:prSet presAssocID="{0C05DAE0-F5CC-4D5F-AFF4-290C3C530BF5}" presName="spaceRect" presStyleCnt="0"/>
      <dgm:spPr/>
    </dgm:pt>
    <dgm:pt modelId="{E37EB1B3-2966-401E-ADA2-48F966F198BD}" type="pres">
      <dgm:prSet presAssocID="{0C05DAE0-F5CC-4D5F-AFF4-290C3C530BF5}" presName="parTx" presStyleLbl="revTx" presStyleIdx="0" presStyleCnt="4">
        <dgm:presLayoutVars>
          <dgm:chMax val="0"/>
          <dgm:chPref val="0"/>
        </dgm:presLayoutVars>
      </dgm:prSet>
      <dgm:spPr/>
    </dgm:pt>
    <dgm:pt modelId="{527B1D19-9D85-49AF-9BA1-9917F9B94CEC}" type="pres">
      <dgm:prSet presAssocID="{56E28E7F-3DE7-41B9-81EA-4F29440E45CD}" presName="sibTrans" presStyleCnt="0"/>
      <dgm:spPr/>
    </dgm:pt>
    <dgm:pt modelId="{C175D58A-533B-4CCB-98C7-E238984FC588}" type="pres">
      <dgm:prSet presAssocID="{BCA3D00A-AE8F-42E8-A162-A953C368A6CD}" presName="compNode" presStyleCnt="0"/>
      <dgm:spPr/>
    </dgm:pt>
    <dgm:pt modelId="{8AD8F8A0-E323-4FD5-8BC0-AC981EF8EC98}" type="pres">
      <dgm:prSet presAssocID="{BCA3D00A-AE8F-42E8-A162-A953C368A6CD}" presName="bgRect" presStyleLbl="bgShp" presStyleIdx="1" presStyleCnt="4"/>
      <dgm:spPr/>
    </dgm:pt>
    <dgm:pt modelId="{54C5CA2C-0065-4670-AF0B-7FB9023B8005}" type="pres">
      <dgm:prSet presAssocID="{BCA3D00A-AE8F-42E8-A162-A953C368A6C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au"/>
        </a:ext>
      </dgm:extLst>
    </dgm:pt>
    <dgm:pt modelId="{E7973EB9-C2F6-4F5E-8C63-D9805559CB86}" type="pres">
      <dgm:prSet presAssocID="{BCA3D00A-AE8F-42E8-A162-A953C368A6CD}" presName="spaceRect" presStyleCnt="0"/>
      <dgm:spPr/>
    </dgm:pt>
    <dgm:pt modelId="{8031D099-661F-480D-85B1-FF8FA32998B2}" type="pres">
      <dgm:prSet presAssocID="{BCA3D00A-AE8F-42E8-A162-A953C368A6CD}" presName="parTx" presStyleLbl="revTx" presStyleIdx="1" presStyleCnt="4">
        <dgm:presLayoutVars>
          <dgm:chMax val="0"/>
          <dgm:chPref val="0"/>
        </dgm:presLayoutVars>
      </dgm:prSet>
      <dgm:spPr/>
    </dgm:pt>
    <dgm:pt modelId="{E54C7505-BF9B-43CE-912B-9CF2D457F088}" type="pres">
      <dgm:prSet presAssocID="{29556074-A85D-4CE0-AED1-F1D2BF53DEAD}" presName="sibTrans" presStyleCnt="0"/>
      <dgm:spPr/>
    </dgm:pt>
    <dgm:pt modelId="{F00E9932-FE55-4B58-93BC-0022A0B5AA1A}" type="pres">
      <dgm:prSet presAssocID="{4FF7DCA2-F642-4CE9-BADB-7A3874B66151}" presName="compNode" presStyleCnt="0"/>
      <dgm:spPr/>
    </dgm:pt>
    <dgm:pt modelId="{A8C60E2A-D2F5-46FE-A29A-BB080A2DF8D1}" type="pres">
      <dgm:prSet presAssocID="{4FF7DCA2-F642-4CE9-BADB-7A3874B66151}" presName="bgRect" presStyleLbl="bgShp" presStyleIdx="2" presStyleCnt="4"/>
      <dgm:spPr/>
    </dgm:pt>
    <dgm:pt modelId="{312BDE2E-6FF6-4F74-82BD-C7514A1AAD8A}" type="pres">
      <dgm:prSet presAssocID="{4FF7DCA2-F642-4CE9-BADB-7A3874B661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e de flux"/>
        </a:ext>
      </dgm:extLst>
    </dgm:pt>
    <dgm:pt modelId="{50FE32F1-D19E-45A7-A0DD-196485234A01}" type="pres">
      <dgm:prSet presAssocID="{4FF7DCA2-F642-4CE9-BADB-7A3874B66151}" presName="spaceRect" presStyleCnt="0"/>
      <dgm:spPr/>
    </dgm:pt>
    <dgm:pt modelId="{4368222F-7A14-4F3B-9579-8171A17F28B4}" type="pres">
      <dgm:prSet presAssocID="{4FF7DCA2-F642-4CE9-BADB-7A3874B66151}" presName="parTx" presStyleLbl="revTx" presStyleIdx="2" presStyleCnt="4">
        <dgm:presLayoutVars>
          <dgm:chMax val="0"/>
          <dgm:chPref val="0"/>
        </dgm:presLayoutVars>
      </dgm:prSet>
      <dgm:spPr/>
    </dgm:pt>
    <dgm:pt modelId="{FE4C1184-C2E7-4C53-A62B-AF0D1DDA9730}" type="pres">
      <dgm:prSet presAssocID="{8124313A-2183-4654-A5DC-33EC9B64508B}" presName="sibTrans" presStyleCnt="0"/>
      <dgm:spPr/>
    </dgm:pt>
    <dgm:pt modelId="{2115435C-07D0-4803-88B1-349F10A162CE}" type="pres">
      <dgm:prSet presAssocID="{29306203-6812-4B3C-A128-14D346CFB72E}" presName="compNode" presStyleCnt="0"/>
      <dgm:spPr/>
    </dgm:pt>
    <dgm:pt modelId="{A62A2E01-7490-45DE-B0A4-300EAA7BC411}" type="pres">
      <dgm:prSet presAssocID="{29306203-6812-4B3C-A128-14D346CFB72E}" presName="bgRect" presStyleLbl="bgShp" presStyleIdx="3" presStyleCnt="4"/>
      <dgm:spPr/>
    </dgm:pt>
    <dgm:pt modelId="{6EDDC186-D0F3-4D96-9F11-C2D06A0887C6}" type="pres">
      <dgm:prSet presAssocID="{29306203-6812-4B3C-A128-14D346CFB72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eur"/>
        </a:ext>
      </dgm:extLst>
    </dgm:pt>
    <dgm:pt modelId="{32FAF5F4-EE4B-4E30-AC04-88597921B929}" type="pres">
      <dgm:prSet presAssocID="{29306203-6812-4B3C-A128-14D346CFB72E}" presName="spaceRect" presStyleCnt="0"/>
      <dgm:spPr/>
    </dgm:pt>
    <dgm:pt modelId="{E2FFB28C-A797-4743-8C70-8AE4C2981D5D}" type="pres">
      <dgm:prSet presAssocID="{29306203-6812-4B3C-A128-14D346CFB72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A10D603-5909-EC41-9058-C18D6A413688}" type="presOf" srcId="{BCA3D00A-AE8F-42E8-A162-A953C368A6CD}" destId="{8031D099-661F-480D-85B1-FF8FA32998B2}" srcOrd="0" destOrd="0" presId="urn:microsoft.com/office/officeart/2018/2/layout/IconVerticalSolidList"/>
    <dgm:cxn modelId="{D4285B19-81AB-5B45-B32A-62BD9775B46A}" type="presOf" srcId="{29306203-6812-4B3C-A128-14D346CFB72E}" destId="{E2FFB28C-A797-4743-8C70-8AE4C2981D5D}" srcOrd="0" destOrd="0" presId="urn:microsoft.com/office/officeart/2018/2/layout/IconVerticalSolidList"/>
    <dgm:cxn modelId="{771E4F28-D450-4A8B-B364-9197C0A83BD3}" srcId="{47A0808A-7864-474A-A957-E956EB7296F1}" destId="{0C05DAE0-F5CC-4D5F-AFF4-290C3C530BF5}" srcOrd="0" destOrd="0" parTransId="{1B0B1587-412E-45D0-A3E6-C8D70B2C8151}" sibTransId="{56E28E7F-3DE7-41B9-81EA-4F29440E45CD}"/>
    <dgm:cxn modelId="{65F0582F-C490-4B59-8F98-04833BB778D2}" srcId="{47A0808A-7864-474A-A957-E956EB7296F1}" destId="{BCA3D00A-AE8F-42E8-A162-A953C368A6CD}" srcOrd="1" destOrd="0" parTransId="{A1D70D8C-89A6-4502-ACFB-7A96140828DC}" sibTransId="{29556074-A85D-4CE0-AED1-F1D2BF53DEAD}"/>
    <dgm:cxn modelId="{C0C0B662-9F28-4275-9E71-B2855B742030}" srcId="{47A0808A-7864-474A-A957-E956EB7296F1}" destId="{4FF7DCA2-F642-4CE9-BADB-7A3874B66151}" srcOrd="2" destOrd="0" parTransId="{45F20722-042C-4BBE-BF4A-D9107CADFB63}" sibTransId="{8124313A-2183-4654-A5DC-33EC9B64508B}"/>
    <dgm:cxn modelId="{54E7FD6A-20AA-D048-966C-62793C9F4C76}" type="presOf" srcId="{0C05DAE0-F5CC-4D5F-AFF4-290C3C530BF5}" destId="{E37EB1B3-2966-401E-ADA2-48F966F198BD}" srcOrd="0" destOrd="0" presId="urn:microsoft.com/office/officeart/2018/2/layout/IconVerticalSolidList"/>
    <dgm:cxn modelId="{E650BE71-4022-8841-90F5-6A771F28280A}" type="presOf" srcId="{4FF7DCA2-F642-4CE9-BADB-7A3874B66151}" destId="{4368222F-7A14-4F3B-9579-8171A17F28B4}" srcOrd="0" destOrd="0" presId="urn:microsoft.com/office/officeart/2018/2/layout/IconVerticalSolidList"/>
    <dgm:cxn modelId="{70D91687-7344-6E4D-A659-DBEF4965A57A}" type="presOf" srcId="{47A0808A-7864-474A-A957-E956EB7296F1}" destId="{41C62586-9BC8-4D7A-B7D1-3914A8C1DA9F}" srcOrd="0" destOrd="0" presId="urn:microsoft.com/office/officeart/2018/2/layout/IconVerticalSolidList"/>
    <dgm:cxn modelId="{938FDECC-5642-4C98-97A4-762A4B025A9F}" srcId="{47A0808A-7864-474A-A957-E956EB7296F1}" destId="{29306203-6812-4B3C-A128-14D346CFB72E}" srcOrd="3" destOrd="0" parTransId="{D74E63E4-8C10-4BE3-B080-02A0364E22A3}" sibTransId="{3A0D0A3D-C381-4422-BD3B-022C99730F9E}"/>
    <dgm:cxn modelId="{D6EA054C-279A-3B42-8ECD-40FF9B3A8913}" type="presParOf" srcId="{41C62586-9BC8-4D7A-B7D1-3914A8C1DA9F}" destId="{47914BF1-9AF5-4A31-859C-7EF3F0334399}" srcOrd="0" destOrd="0" presId="urn:microsoft.com/office/officeart/2018/2/layout/IconVerticalSolidList"/>
    <dgm:cxn modelId="{579E6CDD-3AC2-EC4D-999D-65941E7CD108}" type="presParOf" srcId="{47914BF1-9AF5-4A31-859C-7EF3F0334399}" destId="{9F36D29B-D5EE-41E5-AEE1-F2828C9A959C}" srcOrd="0" destOrd="0" presId="urn:microsoft.com/office/officeart/2018/2/layout/IconVerticalSolidList"/>
    <dgm:cxn modelId="{C93E22A5-D301-C643-9C2E-BC5D2B0C4ACC}" type="presParOf" srcId="{47914BF1-9AF5-4A31-859C-7EF3F0334399}" destId="{04A43E14-4163-43F5-BCB1-5074E672CE09}" srcOrd="1" destOrd="0" presId="urn:microsoft.com/office/officeart/2018/2/layout/IconVerticalSolidList"/>
    <dgm:cxn modelId="{57A21C48-201C-D94D-92FC-99C8AA5E86B9}" type="presParOf" srcId="{47914BF1-9AF5-4A31-859C-7EF3F0334399}" destId="{DE4BDE5E-930E-4494-AF32-A66D4F803FEC}" srcOrd="2" destOrd="0" presId="urn:microsoft.com/office/officeart/2018/2/layout/IconVerticalSolidList"/>
    <dgm:cxn modelId="{02809745-2D55-7B4F-B1D1-FB32231A841A}" type="presParOf" srcId="{47914BF1-9AF5-4A31-859C-7EF3F0334399}" destId="{E37EB1B3-2966-401E-ADA2-48F966F198BD}" srcOrd="3" destOrd="0" presId="urn:microsoft.com/office/officeart/2018/2/layout/IconVerticalSolidList"/>
    <dgm:cxn modelId="{605A25F5-AF94-1B49-9112-0B5727C7927E}" type="presParOf" srcId="{41C62586-9BC8-4D7A-B7D1-3914A8C1DA9F}" destId="{527B1D19-9D85-49AF-9BA1-9917F9B94CEC}" srcOrd="1" destOrd="0" presId="urn:microsoft.com/office/officeart/2018/2/layout/IconVerticalSolidList"/>
    <dgm:cxn modelId="{24C97ACD-0C21-5048-97F1-7F521445619D}" type="presParOf" srcId="{41C62586-9BC8-4D7A-B7D1-3914A8C1DA9F}" destId="{C175D58A-533B-4CCB-98C7-E238984FC588}" srcOrd="2" destOrd="0" presId="urn:microsoft.com/office/officeart/2018/2/layout/IconVerticalSolidList"/>
    <dgm:cxn modelId="{CA8C38CB-BBE7-AF4D-B372-245656EF7B10}" type="presParOf" srcId="{C175D58A-533B-4CCB-98C7-E238984FC588}" destId="{8AD8F8A0-E323-4FD5-8BC0-AC981EF8EC98}" srcOrd="0" destOrd="0" presId="urn:microsoft.com/office/officeart/2018/2/layout/IconVerticalSolidList"/>
    <dgm:cxn modelId="{EE9D315C-4F40-6747-AC5B-397A48AC6625}" type="presParOf" srcId="{C175D58A-533B-4CCB-98C7-E238984FC588}" destId="{54C5CA2C-0065-4670-AF0B-7FB9023B8005}" srcOrd="1" destOrd="0" presId="urn:microsoft.com/office/officeart/2018/2/layout/IconVerticalSolidList"/>
    <dgm:cxn modelId="{B0B37398-B80E-1E42-8E7D-FDE852551FBF}" type="presParOf" srcId="{C175D58A-533B-4CCB-98C7-E238984FC588}" destId="{E7973EB9-C2F6-4F5E-8C63-D9805559CB86}" srcOrd="2" destOrd="0" presId="urn:microsoft.com/office/officeart/2018/2/layout/IconVerticalSolidList"/>
    <dgm:cxn modelId="{1194A4C1-1BDD-EA43-8ED1-83FAFA0A2DE3}" type="presParOf" srcId="{C175D58A-533B-4CCB-98C7-E238984FC588}" destId="{8031D099-661F-480D-85B1-FF8FA32998B2}" srcOrd="3" destOrd="0" presId="urn:microsoft.com/office/officeart/2018/2/layout/IconVerticalSolidList"/>
    <dgm:cxn modelId="{8B7EC407-630A-784D-B7C0-C5CA3184B80B}" type="presParOf" srcId="{41C62586-9BC8-4D7A-B7D1-3914A8C1DA9F}" destId="{E54C7505-BF9B-43CE-912B-9CF2D457F088}" srcOrd="3" destOrd="0" presId="urn:microsoft.com/office/officeart/2018/2/layout/IconVerticalSolidList"/>
    <dgm:cxn modelId="{6BA3381E-A530-C643-87F5-8F844C281688}" type="presParOf" srcId="{41C62586-9BC8-4D7A-B7D1-3914A8C1DA9F}" destId="{F00E9932-FE55-4B58-93BC-0022A0B5AA1A}" srcOrd="4" destOrd="0" presId="urn:microsoft.com/office/officeart/2018/2/layout/IconVerticalSolidList"/>
    <dgm:cxn modelId="{567CC100-2F5E-9149-B586-90EA1128C721}" type="presParOf" srcId="{F00E9932-FE55-4B58-93BC-0022A0B5AA1A}" destId="{A8C60E2A-D2F5-46FE-A29A-BB080A2DF8D1}" srcOrd="0" destOrd="0" presId="urn:microsoft.com/office/officeart/2018/2/layout/IconVerticalSolidList"/>
    <dgm:cxn modelId="{A8EF89B0-24D4-254E-ABD2-62C56788F59C}" type="presParOf" srcId="{F00E9932-FE55-4B58-93BC-0022A0B5AA1A}" destId="{312BDE2E-6FF6-4F74-82BD-C7514A1AAD8A}" srcOrd="1" destOrd="0" presId="urn:microsoft.com/office/officeart/2018/2/layout/IconVerticalSolidList"/>
    <dgm:cxn modelId="{197D07A9-EAB9-E240-9148-E885C4034DC7}" type="presParOf" srcId="{F00E9932-FE55-4B58-93BC-0022A0B5AA1A}" destId="{50FE32F1-D19E-45A7-A0DD-196485234A01}" srcOrd="2" destOrd="0" presId="urn:microsoft.com/office/officeart/2018/2/layout/IconVerticalSolidList"/>
    <dgm:cxn modelId="{55B97A2A-388B-7342-B855-4B75936AD609}" type="presParOf" srcId="{F00E9932-FE55-4B58-93BC-0022A0B5AA1A}" destId="{4368222F-7A14-4F3B-9579-8171A17F28B4}" srcOrd="3" destOrd="0" presId="urn:microsoft.com/office/officeart/2018/2/layout/IconVerticalSolidList"/>
    <dgm:cxn modelId="{0F49D12B-5EF8-9D44-9B8D-111C5A6B61D9}" type="presParOf" srcId="{41C62586-9BC8-4D7A-B7D1-3914A8C1DA9F}" destId="{FE4C1184-C2E7-4C53-A62B-AF0D1DDA9730}" srcOrd="5" destOrd="0" presId="urn:microsoft.com/office/officeart/2018/2/layout/IconVerticalSolidList"/>
    <dgm:cxn modelId="{81B0C80E-C62E-5C4B-B212-D9CD15F512DF}" type="presParOf" srcId="{41C62586-9BC8-4D7A-B7D1-3914A8C1DA9F}" destId="{2115435C-07D0-4803-88B1-349F10A162CE}" srcOrd="6" destOrd="0" presId="urn:microsoft.com/office/officeart/2018/2/layout/IconVerticalSolidList"/>
    <dgm:cxn modelId="{B2FC6840-1B12-EF42-80B7-A6739C63FE5B}" type="presParOf" srcId="{2115435C-07D0-4803-88B1-349F10A162CE}" destId="{A62A2E01-7490-45DE-B0A4-300EAA7BC411}" srcOrd="0" destOrd="0" presId="urn:microsoft.com/office/officeart/2018/2/layout/IconVerticalSolidList"/>
    <dgm:cxn modelId="{FF501523-0960-0741-B691-57843AAB23E2}" type="presParOf" srcId="{2115435C-07D0-4803-88B1-349F10A162CE}" destId="{6EDDC186-D0F3-4D96-9F11-C2D06A0887C6}" srcOrd="1" destOrd="0" presId="urn:microsoft.com/office/officeart/2018/2/layout/IconVerticalSolidList"/>
    <dgm:cxn modelId="{68E72C58-B893-8C4E-B0E7-47B7A409CEAC}" type="presParOf" srcId="{2115435C-07D0-4803-88B1-349F10A162CE}" destId="{32FAF5F4-EE4B-4E30-AC04-88597921B929}" srcOrd="2" destOrd="0" presId="urn:microsoft.com/office/officeart/2018/2/layout/IconVerticalSolidList"/>
    <dgm:cxn modelId="{D19FD6EB-AC39-244F-AAF7-2DE123D9146A}" type="presParOf" srcId="{2115435C-07D0-4803-88B1-349F10A162CE}" destId="{E2FFB28C-A797-4743-8C70-8AE4C2981D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58D87F-0847-42F9-9FCD-F76F4D5C296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63A39BE-CD95-4EAD-8D3C-0F99BA30F849}">
      <dgm:prSet/>
      <dgm:spPr/>
      <dgm:t>
        <a:bodyPr/>
        <a:lstStyle/>
        <a:p>
          <a:r>
            <a:rPr lang="fr-FR"/>
            <a:t>Couche de normalisation</a:t>
          </a:r>
          <a:endParaRPr lang="en-US"/>
        </a:p>
      </dgm:t>
    </dgm:pt>
    <dgm:pt modelId="{77BD73F9-BDC8-4B3D-8B2D-5A1F858136D3}" type="parTrans" cxnId="{430A8382-73B6-4400-8B95-69759AF59A3F}">
      <dgm:prSet/>
      <dgm:spPr/>
      <dgm:t>
        <a:bodyPr/>
        <a:lstStyle/>
        <a:p>
          <a:endParaRPr lang="en-US"/>
        </a:p>
      </dgm:t>
    </dgm:pt>
    <dgm:pt modelId="{F41075ED-D576-4639-B56F-882529CC0AD7}" type="sibTrans" cxnId="{430A8382-73B6-4400-8B95-69759AF59A3F}">
      <dgm:prSet/>
      <dgm:spPr/>
      <dgm:t>
        <a:bodyPr/>
        <a:lstStyle/>
        <a:p>
          <a:endParaRPr lang="en-US"/>
        </a:p>
      </dgm:t>
    </dgm:pt>
    <dgm:pt modelId="{D98DFE8A-CEFE-4A86-9FFC-5D5FFF8C7281}">
      <dgm:prSet/>
      <dgm:spPr/>
      <dgm:t>
        <a:bodyPr/>
        <a:lstStyle/>
        <a:p>
          <a:r>
            <a:rPr lang="fr-FR"/>
            <a:t>Couche de régularisation</a:t>
          </a:r>
          <a:endParaRPr lang="en-US"/>
        </a:p>
      </dgm:t>
    </dgm:pt>
    <dgm:pt modelId="{F964A230-4D04-4B94-AC4A-9098C049840D}" type="parTrans" cxnId="{994BDFCE-32F5-4DAF-856E-DCB10BE0B392}">
      <dgm:prSet/>
      <dgm:spPr/>
      <dgm:t>
        <a:bodyPr/>
        <a:lstStyle/>
        <a:p>
          <a:endParaRPr lang="en-US"/>
        </a:p>
      </dgm:t>
    </dgm:pt>
    <dgm:pt modelId="{F2140B29-1143-45C8-A262-FF6CB04A35AD}" type="sibTrans" cxnId="{994BDFCE-32F5-4DAF-856E-DCB10BE0B392}">
      <dgm:prSet/>
      <dgm:spPr/>
      <dgm:t>
        <a:bodyPr/>
        <a:lstStyle/>
        <a:p>
          <a:endParaRPr lang="en-US"/>
        </a:p>
      </dgm:t>
    </dgm:pt>
    <dgm:pt modelId="{6A447434-ECF9-495E-BC6B-DD951D766456}">
      <dgm:prSet/>
      <dgm:spPr/>
      <dgm:t>
        <a:bodyPr/>
        <a:lstStyle/>
        <a:p>
          <a:r>
            <a:rPr lang="fr-FR"/>
            <a:t>Couche d’attention: pour améliorer les RNN</a:t>
          </a:r>
          <a:endParaRPr lang="en-US"/>
        </a:p>
      </dgm:t>
    </dgm:pt>
    <dgm:pt modelId="{E0F3E9B9-9E68-4534-A057-3D6B75626D0B}" type="parTrans" cxnId="{8E418F1F-FAEC-44AF-9B20-7EAA32CF5380}">
      <dgm:prSet/>
      <dgm:spPr/>
      <dgm:t>
        <a:bodyPr/>
        <a:lstStyle/>
        <a:p>
          <a:endParaRPr lang="en-US"/>
        </a:p>
      </dgm:t>
    </dgm:pt>
    <dgm:pt modelId="{B87173BE-9E8A-4167-A787-4EF8FB998BB7}" type="sibTrans" cxnId="{8E418F1F-FAEC-44AF-9B20-7EAA32CF5380}">
      <dgm:prSet/>
      <dgm:spPr/>
      <dgm:t>
        <a:bodyPr/>
        <a:lstStyle/>
        <a:p>
          <a:endParaRPr lang="en-US"/>
        </a:p>
      </dgm:t>
    </dgm:pt>
    <dgm:pt modelId="{A585EBCD-4300-8341-93AA-508D6CDCD4A3}" type="pres">
      <dgm:prSet presAssocID="{E258D87F-0847-42F9-9FCD-F76F4D5C2966}" presName="vert0" presStyleCnt="0">
        <dgm:presLayoutVars>
          <dgm:dir/>
          <dgm:animOne val="branch"/>
          <dgm:animLvl val="lvl"/>
        </dgm:presLayoutVars>
      </dgm:prSet>
      <dgm:spPr/>
    </dgm:pt>
    <dgm:pt modelId="{5A1A100A-DCC9-6C48-9E2F-87CA708A681E}" type="pres">
      <dgm:prSet presAssocID="{363A39BE-CD95-4EAD-8D3C-0F99BA30F849}" presName="thickLine" presStyleLbl="alignNode1" presStyleIdx="0" presStyleCnt="3"/>
      <dgm:spPr/>
    </dgm:pt>
    <dgm:pt modelId="{F7403BF8-FF94-5447-AF20-1F5C4B921363}" type="pres">
      <dgm:prSet presAssocID="{363A39BE-CD95-4EAD-8D3C-0F99BA30F849}" presName="horz1" presStyleCnt="0"/>
      <dgm:spPr/>
    </dgm:pt>
    <dgm:pt modelId="{72AEAA1F-128D-0E4A-879E-35BD046F114E}" type="pres">
      <dgm:prSet presAssocID="{363A39BE-CD95-4EAD-8D3C-0F99BA30F849}" presName="tx1" presStyleLbl="revTx" presStyleIdx="0" presStyleCnt="3"/>
      <dgm:spPr/>
    </dgm:pt>
    <dgm:pt modelId="{73BB0B93-8850-B541-A7E4-5790F6DD5434}" type="pres">
      <dgm:prSet presAssocID="{363A39BE-CD95-4EAD-8D3C-0F99BA30F849}" presName="vert1" presStyleCnt="0"/>
      <dgm:spPr/>
    </dgm:pt>
    <dgm:pt modelId="{D65B3F13-B8B0-6B41-B01B-E095B06D3B90}" type="pres">
      <dgm:prSet presAssocID="{D98DFE8A-CEFE-4A86-9FFC-5D5FFF8C7281}" presName="thickLine" presStyleLbl="alignNode1" presStyleIdx="1" presStyleCnt="3"/>
      <dgm:spPr/>
    </dgm:pt>
    <dgm:pt modelId="{E605A17D-C386-AF4C-B06C-A2FC71206957}" type="pres">
      <dgm:prSet presAssocID="{D98DFE8A-CEFE-4A86-9FFC-5D5FFF8C7281}" presName="horz1" presStyleCnt="0"/>
      <dgm:spPr/>
    </dgm:pt>
    <dgm:pt modelId="{CBD38EA2-1ABA-624D-9F6D-76F943ADC0B7}" type="pres">
      <dgm:prSet presAssocID="{D98DFE8A-CEFE-4A86-9FFC-5D5FFF8C7281}" presName="tx1" presStyleLbl="revTx" presStyleIdx="1" presStyleCnt="3"/>
      <dgm:spPr/>
    </dgm:pt>
    <dgm:pt modelId="{FE913438-F9C6-A54A-BC22-32EE3A301642}" type="pres">
      <dgm:prSet presAssocID="{D98DFE8A-CEFE-4A86-9FFC-5D5FFF8C7281}" presName="vert1" presStyleCnt="0"/>
      <dgm:spPr/>
    </dgm:pt>
    <dgm:pt modelId="{86CE0409-5AA5-6142-B6CB-5DE65E55E5EF}" type="pres">
      <dgm:prSet presAssocID="{6A447434-ECF9-495E-BC6B-DD951D766456}" presName="thickLine" presStyleLbl="alignNode1" presStyleIdx="2" presStyleCnt="3"/>
      <dgm:spPr/>
    </dgm:pt>
    <dgm:pt modelId="{73D5A4C7-ED1E-F64E-941D-18D49F1637F3}" type="pres">
      <dgm:prSet presAssocID="{6A447434-ECF9-495E-BC6B-DD951D766456}" presName="horz1" presStyleCnt="0"/>
      <dgm:spPr/>
    </dgm:pt>
    <dgm:pt modelId="{D2473840-06C3-1E4C-9146-CBF6C171944A}" type="pres">
      <dgm:prSet presAssocID="{6A447434-ECF9-495E-BC6B-DD951D766456}" presName="tx1" presStyleLbl="revTx" presStyleIdx="2" presStyleCnt="3"/>
      <dgm:spPr/>
    </dgm:pt>
    <dgm:pt modelId="{B47EE619-50FD-DB49-8E67-F58572EFEFA3}" type="pres">
      <dgm:prSet presAssocID="{6A447434-ECF9-495E-BC6B-DD951D766456}" presName="vert1" presStyleCnt="0"/>
      <dgm:spPr/>
    </dgm:pt>
  </dgm:ptLst>
  <dgm:cxnLst>
    <dgm:cxn modelId="{8E418F1F-FAEC-44AF-9B20-7EAA32CF5380}" srcId="{E258D87F-0847-42F9-9FCD-F76F4D5C2966}" destId="{6A447434-ECF9-495E-BC6B-DD951D766456}" srcOrd="2" destOrd="0" parTransId="{E0F3E9B9-9E68-4534-A057-3D6B75626D0B}" sibTransId="{B87173BE-9E8A-4167-A787-4EF8FB998BB7}"/>
    <dgm:cxn modelId="{EE6D0152-C705-2C40-809D-C4BA65C7102B}" type="presOf" srcId="{6A447434-ECF9-495E-BC6B-DD951D766456}" destId="{D2473840-06C3-1E4C-9146-CBF6C171944A}" srcOrd="0" destOrd="0" presId="urn:microsoft.com/office/officeart/2008/layout/LinedList"/>
    <dgm:cxn modelId="{430A8382-73B6-4400-8B95-69759AF59A3F}" srcId="{E258D87F-0847-42F9-9FCD-F76F4D5C2966}" destId="{363A39BE-CD95-4EAD-8D3C-0F99BA30F849}" srcOrd="0" destOrd="0" parTransId="{77BD73F9-BDC8-4B3D-8B2D-5A1F858136D3}" sibTransId="{F41075ED-D576-4639-B56F-882529CC0AD7}"/>
    <dgm:cxn modelId="{9AE78484-9561-4949-B564-B3C6464162A7}" type="presOf" srcId="{363A39BE-CD95-4EAD-8D3C-0F99BA30F849}" destId="{72AEAA1F-128D-0E4A-879E-35BD046F114E}" srcOrd="0" destOrd="0" presId="urn:microsoft.com/office/officeart/2008/layout/LinedList"/>
    <dgm:cxn modelId="{F8EA4197-30CA-274A-820E-790471D9648B}" type="presOf" srcId="{E258D87F-0847-42F9-9FCD-F76F4D5C2966}" destId="{A585EBCD-4300-8341-93AA-508D6CDCD4A3}" srcOrd="0" destOrd="0" presId="urn:microsoft.com/office/officeart/2008/layout/LinedList"/>
    <dgm:cxn modelId="{994BDFCE-32F5-4DAF-856E-DCB10BE0B392}" srcId="{E258D87F-0847-42F9-9FCD-F76F4D5C2966}" destId="{D98DFE8A-CEFE-4A86-9FFC-5D5FFF8C7281}" srcOrd="1" destOrd="0" parTransId="{F964A230-4D04-4B94-AC4A-9098C049840D}" sibTransId="{F2140B29-1143-45C8-A262-FF6CB04A35AD}"/>
    <dgm:cxn modelId="{F1486AD4-DDE2-F04C-9801-F50ACC31B470}" type="presOf" srcId="{D98DFE8A-CEFE-4A86-9FFC-5D5FFF8C7281}" destId="{CBD38EA2-1ABA-624D-9F6D-76F943ADC0B7}" srcOrd="0" destOrd="0" presId="urn:microsoft.com/office/officeart/2008/layout/LinedList"/>
    <dgm:cxn modelId="{F58A5709-88E8-6741-A991-411D52358A74}" type="presParOf" srcId="{A585EBCD-4300-8341-93AA-508D6CDCD4A3}" destId="{5A1A100A-DCC9-6C48-9E2F-87CA708A681E}" srcOrd="0" destOrd="0" presId="urn:microsoft.com/office/officeart/2008/layout/LinedList"/>
    <dgm:cxn modelId="{6A7C8541-77C4-5A4B-810F-7360A8C02034}" type="presParOf" srcId="{A585EBCD-4300-8341-93AA-508D6CDCD4A3}" destId="{F7403BF8-FF94-5447-AF20-1F5C4B921363}" srcOrd="1" destOrd="0" presId="urn:microsoft.com/office/officeart/2008/layout/LinedList"/>
    <dgm:cxn modelId="{CEFB643D-C41F-1B43-BA3F-542F093437F3}" type="presParOf" srcId="{F7403BF8-FF94-5447-AF20-1F5C4B921363}" destId="{72AEAA1F-128D-0E4A-879E-35BD046F114E}" srcOrd="0" destOrd="0" presId="urn:microsoft.com/office/officeart/2008/layout/LinedList"/>
    <dgm:cxn modelId="{E0E36E9E-A2FC-4D4E-BDF5-054E1B562427}" type="presParOf" srcId="{F7403BF8-FF94-5447-AF20-1F5C4B921363}" destId="{73BB0B93-8850-B541-A7E4-5790F6DD5434}" srcOrd="1" destOrd="0" presId="urn:microsoft.com/office/officeart/2008/layout/LinedList"/>
    <dgm:cxn modelId="{ED6E1344-0FC5-8048-BBDF-7FE5902B6954}" type="presParOf" srcId="{A585EBCD-4300-8341-93AA-508D6CDCD4A3}" destId="{D65B3F13-B8B0-6B41-B01B-E095B06D3B90}" srcOrd="2" destOrd="0" presId="urn:microsoft.com/office/officeart/2008/layout/LinedList"/>
    <dgm:cxn modelId="{4A584965-5862-194A-829D-87033CC5319B}" type="presParOf" srcId="{A585EBCD-4300-8341-93AA-508D6CDCD4A3}" destId="{E605A17D-C386-AF4C-B06C-A2FC71206957}" srcOrd="3" destOrd="0" presId="urn:microsoft.com/office/officeart/2008/layout/LinedList"/>
    <dgm:cxn modelId="{00F5EC10-32D8-2A4E-895C-5535075F29DE}" type="presParOf" srcId="{E605A17D-C386-AF4C-B06C-A2FC71206957}" destId="{CBD38EA2-1ABA-624D-9F6D-76F943ADC0B7}" srcOrd="0" destOrd="0" presId="urn:microsoft.com/office/officeart/2008/layout/LinedList"/>
    <dgm:cxn modelId="{83817C63-0BC2-874D-B506-65EB2331C807}" type="presParOf" srcId="{E605A17D-C386-AF4C-B06C-A2FC71206957}" destId="{FE913438-F9C6-A54A-BC22-32EE3A301642}" srcOrd="1" destOrd="0" presId="urn:microsoft.com/office/officeart/2008/layout/LinedList"/>
    <dgm:cxn modelId="{3A56B60F-FA0F-9641-90E1-B8B07C050110}" type="presParOf" srcId="{A585EBCD-4300-8341-93AA-508D6CDCD4A3}" destId="{86CE0409-5AA5-6142-B6CB-5DE65E55E5EF}" srcOrd="4" destOrd="0" presId="urn:microsoft.com/office/officeart/2008/layout/LinedList"/>
    <dgm:cxn modelId="{9FB575C5-10A4-8142-A004-0C16D124F820}" type="presParOf" srcId="{A585EBCD-4300-8341-93AA-508D6CDCD4A3}" destId="{73D5A4C7-ED1E-F64E-941D-18D49F1637F3}" srcOrd="5" destOrd="0" presId="urn:microsoft.com/office/officeart/2008/layout/LinedList"/>
    <dgm:cxn modelId="{61BC1AF3-629A-214E-98AB-BD2E07839F26}" type="presParOf" srcId="{73D5A4C7-ED1E-F64E-941D-18D49F1637F3}" destId="{D2473840-06C3-1E4C-9146-CBF6C171944A}" srcOrd="0" destOrd="0" presId="urn:microsoft.com/office/officeart/2008/layout/LinedList"/>
    <dgm:cxn modelId="{06DB7940-0ED0-B34D-A316-0D80107EF4CD}" type="presParOf" srcId="{73D5A4C7-ED1E-F64E-941D-18D49F1637F3}" destId="{B47EE619-50FD-DB49-8E67-F58572EFEF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D26E5F-423C-4B02-AB99-0FD625D982E1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78C253-070B-4514-A4AA-5313F54CA936}">
      <dgm:prSet/>
      <dgm:spPr/>
      <dgm:t>
        <a:bodyPr/>
        <a:lstStyle/>
        <a:p>
          <a:pPr>
            <a:defRPr b="1"/>
          </a:pPr>
          <a:r>
            <a:rPr lang="fr-FR"/>
            <a:t>Deep learning: est un graphe orienté acyclique de couches</a:t>
          </a:r>
          <a:endParaRPr lang="en-US"/>
        </a:p>
      </dgm:t>
    </dgm:pt>
    <dgm:pt modelId="{49B37CEB-828C-4BB3-9F3B-40E15755BF43}" type="parTrans" cxnId="{D2F93C2B-AA65-4A28-A13B-8D9C80C89EDE}">
      <dgm:prSet/>
      <dgm:spPr/>
      <dgm:t>
        <a:bodyPr/>
        <a:lstStyle/>
        <a:p>
          <a:endParaRPr lang="en-US"/>
        </a:p>
      </dgm:t>
    </dgm:pt>
    <dgm:pt modelId="{2C6033CE-7D1D-4195-996C-D9AFF43CDD8C}" type="sibTrans" cxnId="{D2F93C2B-AA65-4A28-A13B-8D9C80C89EDE}">
      <dgm:prSet/>
      <dgm:spPr/>
      <dgm:t>
        <a:bodyPr/>
        <a:lstStyle/>
        <a:p>
          <a:endParaRPr lang="en-US"/>
        </a:p>
      </dgm:t>
    </dgm:pt>
    <dgm:pt modelId="{850CB1E5-1962-4DD8-9D37-F34842E6A091}">
      <dgm:prSet/>
      <dgm:spPr/>
      <dgm:t>
        <a:bodyPr/>
        <a:lstStyle/>
        <a:p>
          <a:pPr>
            <a:defRPr b="1"/>
          </a:pPr>
          <a:r>
            <a:rPr lang="fr-FR"/>
            <a:t>Comment choisir l’achitecture?</a:t>
          </a:r>
          <a:endParaRPr lang="en-US"/>
        </a:p>
      </dgm:t>
    </dgm:pt>
    <dgm:pt modelId="{3740C88A-FADE-47A4-9A66-FA7977516620}" type="parTrans" cxnId="{D8E0593B-0B44-41BB-884E-838CD64D3AEC}">
      <dgm:prSet/>
      <dgm:spPr/>
      <dgm:t>
        <a:bodyPr/>
        <a:lstStyle/>
        <a:p>
          <a:endParaRPr lang="en-US"/>
        </a:p>
      </dgm:t>
    </dgm:pt>
    <dgm:pt modelId="{5347754A-13C6-451B-A77E-7DB4CDF91AAD}" type="sibTrans" cxnId="{D8E0593B-0B44-41BB-884E-838CD64D3AEC}">
      <dgm:prSet/>
      <dgm:spPr/>
      <dgm:t>
        <a:bodyPr/>
        <a:lstStyle/>
        <a:p>
          <a:endParaRPr lang="en-US"/>
        </a:p>
      </dgm:t>
    </dgm:pt>
    <dgm:pt modelId="{F99B29C6-3694-409E-9884-2AD11E5D5EAE}">
      <dgm:prSet/>
      <dgm:spPr/>
      <dgm:t>
        <a:bodyPr/>
        <a:lstStyle/>
        <a:p>
          <a:r>
            <a:rPr lang="fr-FR"/>
            <a:t>C’est plus une question d’art que de science: il faut tester plusieurs combinaisons et choisir la meilleure.</a:t>
          </a:r>
          <a:endParaRPr lang="en-US"/>
        </a:p>
      </dgm:t>
    </dgm:pt>
    <dgm:pt modelId="{5E21F951-6BDA-44E0-93B7-D6FC71485A34}" type="parTrans" cxnId="{97FC7391-807A-4B3A-AF25-DDA12EE0B608}">
      <dgm:prSet/>
      <dgm:spPr/>
      <dgm:t>
        <a:bodyPr/>
        <a:lstStyle/>
        <a:p>
          <a:endParaRPr lang="en-US"/>
        </a:p>
      </dgm:t>
    </dgm:pt>
    <dgm:pt modelId="{7FB292E1-927A-4253-87D2-54A07C895989}" type="sibTrans" cxnId="{97FC7391-807A-4B3A-AF25-DDA12EE0B608}">
      <dgm:prSet/>
      <dgm:spPr/>
      <dgm:t>
        <a:bodyPr/>
        <a:lstStyle/>
        <a:p>
          <a:endParaRPr lang="en-US"/>
        </a:p>
      </dgm:t>
    </dgm:pt>
    <dgm:pt modelId="{7FA6186D-FBF0-794D-B6A9-E57739A39B7D}" type="pres">
      <dgm:prSet presAssocID="{D2D26E5F-423C-4B02-AB99-0FD625D982E1}" presName="Name0" presStyleCnt="0">
        <dgm:presLayoutVars>
          <dgm:dir/>
          <dgm:animLvl val="lvl"/>
          <dgm:resizeHandles val="exact"/>
        </dgm:presLayoutVars>
      </dgm:prSet>
      <dgm:spPr/>
    </dgm:pt>
    <dgm:pt modelId="{D84A8ED4-FBBB-8C47-8B72-BC76CCF6F3C2}" type="pres">
      <dgm:prSet presAssocID="{850CB1E5-1962-4DD8-9D37-F34842E6A091}" presName="boxAndChildren" presStyleCnt="0"/>
      <dgm:spPr/>
    </dgm:pt>
    <dgm:pt modelId="{1C21C1BC-80C7-FE4B-B715-7FE94F88ADDD}" type="pres">
      <dgm:prSet presAssocID="{850CB1E5-1962-4DD8-9D37-F34842E6A091}" presName="parentTextBox" presStyleLbl="node1" presStyleIdx="0" presStyleCnt="2"/>
      <dgm:spPr/>
    </dgm:pt>
    <dgm:pt modelId="{92FB0B5F-B018-0840-8E27-899A260C0409}" type="pres">
      <dgm:prSet presAssocID="{850CB1E5-1962-4DD8-9D37-F34842E6A091}" presName="entireBox" presStyleLbl="node1" presStyleIdx="0" presStyleCnt="2"/>
      <dgm:spPr/>
    </dgm:pt>
    <dgm:pt modelId="{365C3333-2888-2140-B560-0D902C00DFCA}" type="pres">
      <dgm:prSet presAssocID="{850CB1E5-1962-4DD8-9D37-F34842E6A091}" presName="descendantBox" presStyleCnt="0"/>
      <dgm:spPr/>
    </dgm:pt>
    <dgm:pt modelId="{78E29777-5B29-6643-86E4-BC438BD8025C}" type="pres">
      <dgm:prSet presAssocID="{F99B29C6-3694-409E-9884-2AD11E5D5EAE}" presName="childTextBox" presStyleLbl="fgAccFollowNode1" presStyleIdx="0" presStyleCnt="1">
        <dgm:presLayoutVars>
          <dgm:bulletEnabled val="1"/>
        </dgm:presLayoutVars>
      </dgm:prSet>
      <dgm:spPr/>
    </dgm:pt>
    <dgm:pt modelId="{38E59C0B-09C9-D646-BBB1-3A659DE0497C}" type="pres">
      <dgm:prSet presAssocID="{2C6033CE-7D1D-4195-996C-D9AFF43CDD8C}" presName="sp" presStyleCnt="0"/>
      <dgm:spPr/>
    </dgm:pt>
    <dgm:pt modelId="{4D2A278A-FB81-FE48-B4EC-86B877371477}" type="pres">
      <dgm:prSet presAssocID="{2078C253-070B-4514-A4AA-5313F54CA936}" presName="arrowAndChildren" presStyleCnt="0"/>
      <dgm:spPr/>
    </dgm:pt>
    <dgm:pt modelId="{C8650FD8-B82F-6C4F-887D-8442ACE75651}" type="pres">
      <dgm:prSet presAssocID="{2078C253-070B-4514-A4AA-5313F54CA936}" presName="parentTextArrow" presStyleLbl="node1" presStyleIdx="1" presStyleCnt="2"/>
      <dgm:spPr/>
    </dgm:pt>
  </dgm:ptLst>
  <dgm:cxnLst>
    <dgm:cxn modelId="{715E530C-3FBA-A649-A70C-ED2858E0851E}" type="presOf" srcId="{2078C253-070B-4514-A4AA-5313F54CA936}" destId="{C8650FD8-B82F-6C4F-887D-8442ACE75651}" srcOrd="0" destOrd="0" presId="urn:microsoft.com/office/officeart/2005/8/layout/process4"/>
    <dgm:cxn modelId="{D2F93C2B-AA65-4A28-A13B-8D9C80C89EDE}" srcId="{D2D26E5F-423C-4B02-AB99-0FD625D982E1}" destId="{2078C253-070B-4514-A4AA-5313F54CA936}" srcOrd="0" destOrd="0" parTransId="{49B37CEB-828C-4BB3-9F3B-40E15755BF43}" sibTransId="{2C6033CE-7D1D-4195-996C-D9AFF43CDD8C}"/>
    <dgm:cxn modelId="{D8E0593B-0B44-41BB-884E-838CD64D3AEC}" srcId="{D2D26E5F-423C-4B02-AB99-0FD625D982E1}" destId="{850CB1E5-1962-4DD8-9D37-F34842E6A091}" srcOrd="1" destOrd="0" parTransId="{3740C88A-FADE-47A4-9A66-FA7977516620}" sibTransId="{5347754A-13C6-451B-A77E-7DB4CDF91AAD}"/>
    <dgm:cxn modelId="{78B14084-7AE6-9C41-B4C2-B21ADD8AD037}" type="presOf" srcId="{850CB1E5-1962-4DD8-9D37-F34842E6A091}" destId="{92FB0B5F-B018-0840-8E27-899A260C0409}" srcOrd="1" destOrd="0" presId="urn:microsoft.com/office/officeart/2005/8/layout/process4"/>
    <dgm:cxn modelId="{97FC7391-807A-4B3A-AF25-DDA12EE0B608}" srcId="{850CB1E5-1962-4DD8-9D37-F34842E6A091}" destId="{F99B29C6-3694-409E-9884-2AD11E5D5EAE}" srcOrd="0" destOrd="0" parTransId="{5E21F951-6BDA-44E0-93B7-D6FC71485A34}" sibTransId="{7FB292E1-927A-4253-87D2-54A07C895989}"/>
    <dgm:cxn modelId="{EA63D89D-A0FB-454B-B3CF-90DC13FFFBEC}" type="presOf" srcId="{850CB1E5-1962-4DD8-9D37-F34842E6A091}" destId="{1C21C1BC-80C7-FE4B-B715-7FE94F88ADDD}" srcOrd="0" destOrd="0" presId="urn:microsoft.com/office/officeart/2005/8/layout/process4"/>
    <dgm:cxn modelId="{C5D133DC-AE8C-D44D-9A62-6A1CE2F8046B}" type="presOf" srcId="{F99B29C6-3694-409E-9884-2AD11E5D5EAE}" destId="{78E29777-5B29-6643-86E4-BC438BD8025C}" srcOrd="0" destOrd="0" presId="urn:microsoft.com/office/officeart/2005/8/layout/process4"/>
    <dgm:cxn modelId="{ED40F5F3-7279-2844-9C41-20CF4CD7CF50}" type="presOf" srcId="{D2D26E5F-423C-4B02-AB99-0FD625D982E1}" destId="{7FA6186D-FBF0-794D-B6A9-E57739A39B7D}" srcOrd="0" destOrd="0" presId="urn:microsoft.com/office/officeart/2005/8/layout/process4"/>
    <dgm:cxn modelId="{1A73BB76-B311-3A44-8AE2-04EAAAE5827F}" type="presParOf" srcId="{7FA6186D-FBF0-794D-B6A9-E57739A39B7D}" destId="{D84A8ED4-FBBB-8C47-8B72-BC76CCF6F3C2}" srcOrd="0" destOrd="0" presId="urn:microsoft.com/office/officeart/2005/8/layout/process4"/>
    <dgm:cxn modelId="{CDAA40B1-E7A4-2547-8757-F1420F6353D9}" type="presParOf" srcId="{D84A8ED4-FBBB-8C47-8B72-BC76CCF6F3C2}" destId="{1C21C1BC-80C7-FE4B-B715-7FE94F88ADDD}" srcOrd="0" destOrd="0" presId="urn:microsoft.com/office/officeart/2005/8/layout/process4"/>
    <dgm:cxn modelId="{56D6CB57-61E2-8E45-96FC-9AA8C34AB392}" type="presParOf" srcId="{D84A8ED4-FBBB-8C47-8B72-BC76CCF6F3C2}" destId="{92FB0B5F-B018-0840-8E27-899A260C0409}" srcOrd="1" destOrd="0" presId="urn:microsoft.com/office/officeart/2005/8/layout/process4"/>
    <dgm:cxn modelId="{0AC2FD4C-D7D3-0B45-8553-49484CA94602}" type="presParOf" srcId="{D84A8ED4-FBBB-8C47-8B72-BC76CCF6F3C2}" destId="{365C3333-2888-2140-B560-0D902C00DFCA}" srcOrd="2" destOrd="0" presId="urn:microsoft.com/office/officeart/2005/8/layout/process4"/>
    <dgm:cxn modelId="{89261A21-A406-BB4E-952A-D251790D17E9}" type="presParOf" srcId="{365C3333-2888-2140-B560-0D902C00DFCA}" destId="{78E29777-5B29-6643-86E4-BC438BD8025C}" srcOrd="0" destOrd="0" presId="urn:microsoft.com/office/officeart/2005/8/layout/process4"/>
    <dgm:cxn modelId="{D25B4B0D-4D74-9E41-9B09-617722D4F249}" type="presParOf" srcId="{7FA6186D-FBF0-794D-B6A9-E57739A39B7D}" destId="{38E59C0B-09C9-D646-BBB1-3A659DE0497C}" srcOrd="1" destOrd="0" presId="urn:microsoft.com/office/officeart/2005/8/layout/process4"/>
    <dgm:cxn modelId="{938FD46A-F33D-4B42-A1C3-D0B34468378D}" type="presParOf" srcId="{7FA6186D-FBF0-794D-B6A9-E57739A39B7D}" destId="{4D2A278A-FB81-FE48-B4EC-86B877371477}" srcOrd="2" destOrd="0" presId="urn:microsoft.com/office/officeart/2005/8/layout/process4"/>
    <dgm:cxn modelId="{2AFC4CEB-CDA5-B247-8656-072CAF0E8900}" type="presParOf" srcId="{4D2A278A-FB81-FE48-B4EC-86B877371477}" destId="{C8650FD8-B82F-6C4F-887D-8442ACE7565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2D7469-4A7A-4F44-BC4C-7CD5428601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218DF8-69A5-49E6-A32C-99F9F8AF732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/>
            <a:t>Generative Deep Learning par David Foster</a:t>
          </a:r>
          <a:endParaRPr lang="en-US"/>
        </a:p>
      </dgm:t>
    </dgm:pt>
    <dgm:pt modelId="{285D27D8-6DF3-4EB2-ADE5-4FFC10A5A206}" type="parTrans" cxnId="{990E3886-C959-4AC4-8278-1B37F8D9E81F}">
      <dgm:prSet/>
      <dgm:spPr/>
      <dgm:t>
        <a:bodyPr/>
        <a:lstStyle/>
        <a:p>
          <a:endParaRPr lang="en-US"/>
        </a:p>
      </dgm:t>
    </dgm:pt>
    <dgm:pt modelId="{F6699ED2-C6E1-41DA-9FB2-022AF85E3ADF}" type="sibTrans" cxnId="{990E3886-C959-4AC4-8278-1B37F8D9E81F}">
      <dgm:prSet/>
      <dgm:spPr/>
      <dgm:t>
        <a:bodyPr/>
        <a:lstStyle/>
        <a:p>
          <a:endParaRPr lang="en-US"/>
        </a:p>
      </dgm:t>
    </dgm:pt>
    <dgm:pt modelId="{238027E2-02CB-4224-AE86-8877CEBD9D9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b="0" i="0" dirty="0"/>
            <a:t>Natural </a:t>
          </a:r>
          <a:r>
            <a:rPr lang="fr-FR" b="0" i="0" dirty="0" err="1"/>
            <a:t>Language</a:t>
          </a:r>
          <a:r>
            <a:rPr lang="fr-FR" b="0" i="0" dirty="0"/>
            <a:t> </a:t>
          </a:r>
          <a:r>
            <a:rPr lang="fr-FR" b="0" i="0" dirty="0" err="1"/>
            <a:t>Processing</a:t>
          </a:r>
          <a:r>
            <a:rPr lang="fr-FR" b="0" i="0" dirty="0"/>
            <a:t> </a:t>
          </a:r>
          <a:r>
            <a:rPr lang="fr-FR" b="0" i="0" dirty="0" err="1"/>
            <a:t>with</a:t>
          </a:r>
          <a:r>
            <a:rPr lang="fr-FR" b="0" i="0" dirty="0"/>
            <a:t> Transformers par Lewis </a:t>
          </a:r>
          <a:r>
            <a:rPr lang="fr-FR" b="0" i="0" dirty="0" err="1"/>
            <a:t>Tunstall</a:t>
          </a:r>
          <a:r>
            <a:rPr lang="fr-FR" b="0" i="0" dirty="0"/>
            <a:t> et al.</a:t>
          </a:r>
          <a:endParaRPr lang="fr-FR" dirty="0"/>
        </a:p>
      </dgm:t>
    </dgm:pt>
    <dgm:pt modelId="{178F47D3-42D2-416A-9DB7-2124827961EC}" type="parTrans" cxnId="{7BD305AF-7DB6-4EC7-90C2-0C8EC04D1E7B}">
      <dgm:prSet/>
      <dgm:spPr/>
      <dgm:t>
        <a:bodyPr/>
        <a:lstStyle/>
        <a:p>
          <a:endParaRPr lang="en-US"/>
        </a:p>
      </dgm:t>
    </dgm:pt>
    <dgm:pt modelId="{2BD5BC45-CB6C-4859-BF5A-12337FD2E666}" type="sibTrans" cxnId="{7BD305AF-7DB6-4EC7-90C2-0C8EC04D1E7B}">
      <dgm:prSet/>
      <dgm:spPr/>
      <dgm:t>
        <a:bodyPr/>
        <a:lstStyle/>
        <a:p>
          <a:endParaRPr lang="en-US"/>
        </a:p>
      </dgm:t>
    </dgm:pt>
    <dgm:pt modelId="{C7809DE3-79C2-4352-9142-4F70413D389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Generative</a:t>
          </a:r>
          <a:r>
            <a:rPr lang="fr-FR" dirty="0"/>
            <a:t> AI </a:t>
          </a:r>
          <a:r>
            <a:rPr lang="fr-FR" dirty="0" err="1"/>
            <a:t>With</a:t>
          </a:r>
          <a:r>
            <a:rPr lang="fr-FR" dirty="0"/>
            <a:t> python and </a:t>
          </a:r>
          <a:r>
            <a:rPr lang="fr-FR" dirty="0" err="1"/>
            <a:t>TensorFlow</a:t>
          </a:r>
          <a:r>
            <a:rPr lang="fr-FR" dirty="0"/>
            <a:t> 2 Joseph Babcock, </a:t>
          </a:r>
          <a:r>
            <a:rPr lang="fr-FR" dirty="0" err="1"/>
            <a:t>Raghav</a:t>
          </a:r>
          <a:r>
            <a:rPr lang="fr-FR" dirty="0"/>
            <a:t> Bali</a:t>
          </a:r>
          <a:endParaRPr lang="en-US" dirty="0"/>
        </a:p>
      </dgm:t>
    </dgm:pt>
    <dgm:pt modelId="{D208EB96-636C-4A9D-A1C5-285367D933A9}" type="parTrans" cxnId="{5EA739AA-C30B-4A6C-B4FB-D4C82CE34146}">
      <dgm:prSet/>
      <dgm:spPr/>
      <dgm:t>
        <a:bodyPr/>
        <a:lstStyle/>
        <a:p>
          <a:endParaRPr lang="en-US"/>
        </a:p>
      </dgm:t>
    </dgm:pt>
    <dgm:pt modelId="{62BED928-F4D9-400C-B576-F987682476DD}" type="sibTrans" cxnId="{5EA739AA-C30B-4A6C-B4FB-D4C82CE34146}">
      <dgm:prSet/>
      <dgm:spPr/>
      <dgm:t>
        <a:bodyPr/>
        <a:lstStyle/>
        <a:p>
          <a:endParaRPr lang="en-US"/>
        </a:p>
      </dgm:t>
    </dgm:pt>
    <dgm:pt modelId="{72C99F8A-529E-4E90-B45D-FB0904594807}" type="pres">
      <dgm:prSet presAssocID="{EC2D7469-4A7A-4F44-BC4C-7CD542860195}" presName="root" presStyleCnt="0">
        <dgm:presLayoutVars>
          <dgm:dir/>
          <dgm:resizeHandles val="exact"/>
        </dgm:presLayoutVars>
      </dgm:prSet>
      <dgm:spPr/>
    </dgm:pt>
    <dgm:pt modelId="{9C9F894F-3D14-472A-961E-5D8E8CCBE1F5}" type="pres">
      <dgm:prSet presAssocID="{0D218DF8-69A5-49E6-A32C-99F9F8AF732F}" presName="compNode" presStyleCnt="0"/>
      <dgm:spPr/>
    </dgm:pt>
    <dgm:pt modelId="{5CF37A5D-532C-4F41-AE35-1CB06EB08E78}" type="pres">
      <dgm:prSet presAssocID="{0D218DF8-69A5-49E6-A32C-99F9F8AF732F}" presName="bgRect" presStyleLbl="bgShp" presStyleIdx="0" presStyleCnt="3"/>
      <dgm:spPr/>
    </dgm:pt>
    <dgm:pt modelId="{83A4F747-4D31-4CAF-A099-31A5148F2302}" type="pres">
      <dgm:prSet presAssocID="{0D218DF8-69A5-49E6-A32C-99F9F8AF73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7741E4B-FE43-4325-A65C-460D79F25253}" type="pres">
      <dgm:prSet presAssocID="{0D218DF8-69A5-49E6-A32C-99F9F8AF732F}" presName="spaceRect" presStyleCnt="0"/>
      <dgm:spPr/>
    </dgm:pt>
    <dgm:pt modelId="{C1278EE1-D997-4FB9-A9DA-E74B23B72DBA}" type="pres">
      <dgm:prSet presAssocID="{0D218DF8-69A5-49E6-A32C-99F9F8AF732F}" presName="parTx" presStyleLbl="revTx" presStyleIdx="0" presStyleCnt="3">
        <dgm:presLayoutVars>
          <dgm:chMax val="0"/>
          <dgm:chPref val="0"/>
        </dgm:presLayoutVars>
      </dgm:prSet>
      <dgm:spPr/>
    </dgm:pt>
    <dgm:pt modelId="{AA06829E-AE37-4AE7-951C-65FB86375A32}" type="pres">
      <dgm:prSet presAssocID="{F6699ED2-C6E1-41DA-9FB2-022AF85E3ADF}" presName="sibTrans" presStyleCnt="0"/>
      <dgm:spPr/>
    </dgm:pt>
    <dgm:pt modelId="{9A402FFC-4CF4-4443-8513-5CDD6906216B}" type="pres">
      <dgm:prSet presAssocID="{238027E2-02CB-4224-AE86-8877CEBD9D9F}" presName="compNode" presStyleCnt="0"/>
      <dgm:spPr/>
    </dgm:pt>
    <dgm:pt modelId="{7A474419-4F7D-4A7D-8D9D-5971729DA19B}" type="pres">
      <dgm:prSet presAssocID="{238027E2-02CB-4224-AE86-8877CEBD9D9F}" presName="bgRect" presStyleLbl="bgShp" presStyleIdx="1" presStyleCnt="3" custLinFactNeighborX="-1145" custLinFactNeighborY="12600"/>
      <dgm:spPr/>
    </dgm:pt>
    <dgm:pt modelId="{172954C7-781C-4E69-BB7E-DDCF8ADE6F1C}" type="pres">
      <dgm:prSet presAssocID="{238027E2-02CB-4224-AE86-8877CEBD9D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3BA052FE-0C0C-4635-8CF7-0EB68297532D}" type="pres">
      <dgm:prSet presAssocID="{238027E2-02CB-4224-AE86-8877CEBD9D9F}" presName="spaceRect" presStyleCnt="0"/>
      <dgm:spPr/>
    </dgm:pt>
    <dgm:pt modelId="{0F3C9457-2791-459D-A949-BD4482A97CB2}" type="pres">
      <dgm:prSet presAssocID="{238027E2-02CB-4224-AE86-8877CEBD9D9F}" presName="parTx" presStyleLbl="revTx" presStyleIdx="1" presStyleCnt="3">
        <dgm:presLayoutVars>
          <dgm:chMax val="0"/>
          <dgm:chPref val="0"/>
        </dgm:presLayoutVars>
      </dgm:prSet>
      <dgm:spPr/>
    </dgm:pt>
    <dgm:pt modelId="{CA6CFCD8-5CD5-4890-B98F-FE9F0379CAF2}" type="pres">
      <dgm:prSet presAssocID="{2BD5BC45-CB6C-4859-BF5A-12337FD2E666}" presName="sibTrans" presStyleCnt="0"/>
      <dgm:spPr/>
    </dgm:pt>
    <dgm:pt modelId="{529828DA-D54B-45F0-BCBA-E3646A0BD30E}" type="pres">
      <dgm:prSet presAssocID="{C7809DE3-79C2-4352-9142-4F70413D3895}" presName="compNode" presStyleCnt="0"/>
      <dgm:spPr/>
    </dgm:pt>
    <dgm:pt modelId="{E0B61F7E-F207-4781-A0F4-569A8C090CAE}" type="pres">
      <dgm:prSet presAssocID="{C7809DE3-79C2-4352-9142-4F70413D3895}" presName="bgRect" presStyleLbl="bgShp" presStyleIdx="2" presStyleCnt="3"/>
      <dgm:spPr/>
    </dgm:pt>
    <dgm:pt modelId="{F8EF3EBE-5DC5-4F63-AD6F-BE88ABF116C0}" type="pres">
      <dgm:prSet presAssocID="{C7809DE3-79C2-4352-9142-4F70413D38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ur"/>
        </a:ext>
      </dgm:extLst>
    </dgm:pt>
    <dgm:pt modelId="{849EACF9-59D1-450C-BC44-D21A701C1944}" type="pres">
      <dgm:prSet presAssocID="{C7809DE3-79C2-4352-9142-4F70413D3895}" presName="spaceRect" presStyleCnt="0"/>
      <dgm:spPr/>
    </dgm:pt>
    <dgm:pt modelId="{573D1190-0E68-41FC-87EE-0E51AAF36355}" type="pres">
      <dgm:prSet presAssocID="{C7809DE3-79C2-4352-9142-4F70413D389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6D43D14-74AF-5F4E-A89A-646B800CC9C6}" type="presOf" srcId="{EC2D7469-4A7A-4F44-BC4C-7CD542860195}" destId="{72C99F8A-529E-4E90-B45D-FB0904594807}" srcOrd="0" destOrd="0" presId="urn:microsoft.com/office/officeart/2018/2/layout/IconVerticalSolidList"/>
    <dgm:cxn modelId="{0CDD6641-597E-AE4E-B764-DBC9443BFC42}" type="presOf" srcId="{C7809DE3-79C2-4352-9142-4F70413D3895}" destId="{573D1190-0E68-41FC-87EE-0E51AAF36355}" srcOrd="0" destOrd="0" presId="urn:microsoft.com/office/officeart/2018/2/layout/IconVerticalSolidList"/>
    <dgm:cxn modelId="{990E3886-C959-4AC4-8278-1B37F8D9E81F}" srcId="{EC2D7469-4A7A-4F44-BC4C-7CD542860195}" destId="{0D218DF8-69A5-49E6-A32C-99F9F8AF732F}" srcOrd="0" destOrd="0" parTransId="{285D27D8-6DF3-4EB2-ADE5-4FFC10A5A206}" sibTransId="{F6699ED2-C6E1-41DA-9FB2-022AF85E3ADF}"/>
    <dgm:cxn modelId="{5EA739AA-C30B-4A6C-B4FB-D4C82CE34146}" srcId="{EC2D7469-4A7A-4F44-BC4C-7CD542860195}" destId="{C7809DE3-79C2-4352-9142-4F70413D3895}" srcOrd="2" destOrd="0" parTransId="{D208EB96-636C-4A9D-A1C5-285367D933A9}" sibTransId="{62BED928-F4D9-400C-B576-F987682476DD}"/>
    <dgm:cxn modelId="{7BD305AF-7DB6-4EC7-90C2-0C8EC04D1E7B}" srcId="{EC2D7469-4A7A-4F44-BC4C-7CD542860195}" destId="{238027E2-02CB-4224-AE86-8877CEBD9D9F}" srcOrd="1" destOrd="0" parTransId="{178F47D3-42D2-416A-9DB7-2124827961EC}" sibTransId="{2BD5BC45-CB6C-4859-BF5A-12337FD2E666}"/>
    <dgm:cxn modelId="{F2915BB1-C1F3-E944-A4A8-03CE5CD2D916}" type="presOf" srcId="{0D218DF8-69A5-49E6-A32C-99F9F8AF732F}" destId="{C1278EE1-D997-4FB9-A9DA-E74B23B72DBA}" srcOrd="0" destOrd="0" presId="urn:microsoft.com/office/officeart/2018/2/layout/IconVerticalSolidList"/>
    <dgm:cxn modelId="{9BA5F0FB-F341-264F-BFBA-CEABB4171B5F}" type="presOf" srcId="{238027E2-02CB-4224-AE86-8877CEBD9D9F}" destId="{0F3C9457-2791-459D-A949-BD4482A97CB2}" srcOrd="0" destOrd="0" presId="urn:microsoft.com/office/officeart/2018/2/layout/IconVerticalSolidList"/>
    <dgm:cxn modelId="{4D11DFC7-B0F4-9640-AD67-E92A38C6904E}" type="presParOf" srcId="{72C99F8A-529E-4E90-B45D-FB0904594807}" destId="{9C9F894F-3D14-472A-961E-5D8E8CCBE1F5}" srcOrd="0" destOrd="0" presId="urn:microsoft.com/office/officeart/2018/2/layout/IconVerticalSolidList"/>
    <dgm:cxn modelId="{6C4776B7-AF42-6A46-AD9F-75C5D3D3C5B1}" type="presParOf" srcId="{9C9F894F-3D14-472A-961E-5D8E8CCBE1F5}" destId="{5CF37A5D-532C-4F41-AE35-1CB06EB08E78}" srcOrd="0" destOrd="0" presId="urn:microsoft.com/office/officeart/2018/2/layout/IconVerticalSolidList"/>
    <dgm:cxn modelId="{8E6F6FA9-28BE-9D44-85B4-68AB76D35BED}" type="presParOf" srcId="{9C9F894F-3D14-472A-961E-5D8E8CCBE1F5}" destId="{83A4F747-4D31-4CAF-A099-31A5148F2302}" srcOrd="1" destOrd="0" presId="urn:microsoft.com/office/officeart/2018/2/layout/IconVerticalSolidList"/>
    <dgm:cxn modelId="{8966B941-060E-C841-B495-39672E8E3EAF}" type="presParOf" srcId="{9C9F894F-3D14-472A-961E-5D8E8CCBE1F5}" destId="{57741E4B-FE43-4325-A65C-460D79F25253}" srcOrd="2" destOrd="0" presId="urn:microsoft.com/office/officeart/2018/2/layout/IconVerticalSolidList"/>
    <dgm:cxn modelId="{FBF5F1D2-8E48-0747-8F8A-4244696CCB66}" type="presParOf" srcId="{9C9F894F-3D14-472A-961E-5D8E8CCBE1F5}" destId="{C1278EE1-D997-4FB9-A9DA-E74B23B72DBA}" srcOrd="3" destOrd="0" presId="urn:microsoft.com/office/officeart/2018/2/layout/IconVerticalSolidList"/>
    <dgm:cxn modelId="{C5E800C9-F2AB-DC4B-948A-E944589E7E70}" type="presParOf" srcId="{72C99F8A-529E-4E90-B45D-FB0904594807}" destId="{AA06829E-AE37-4AE7-951C-65FB86375A32}" srcOrd="1" destOrd="0" presId="urn:microsoft.com/office/officeart/2018/2/layout/IconVerticalSolidList"/>
    <dgm:cxn modelId="{0ABA5F4E-D66A-AE48-8ACD-4EFA70D024F7}" type="presParOf" srcId="{72C99F8A-529E-4E90-B45D-FB0904594807}" destId="{9A402FFC-4CF4-4443-8513-5CDD6906216B}" srcOrd="2" destOrd="0" presId="urn:microsoft.com/office/officeart/2018/2/layout/IconVerticalSolidList"/>
    <dgm:cxn modelId="{AECDDEB2-071C-C746-9318-B5A399C2715A}" type="presParOf" srcId="{9A402FFC-4CF4-4443-8513-5CDD6906216B}" destId="{7A474419-4F7D-4A7D-8D9D-5971729DA19B}" srcOrd="0" destOrd="0" presId="urn:microsoft.com/office/officeart/2018/2/layout/IconVerticalSolidList"/>
    <dgm:cxn modelId="{802C68B8-6599-BA41-A96A-17CC5D45FC06}" type="presParOf" srcId="{9A402FFC-4CF4-4443-8513-5CDD6906216B}" destId="{172954C7-781C-4E69-BB7E-DDCF8ADE6F1C}" srcOrd="1" destOrd="0" presId="urn:microsoft.com/office/officeart/2018/2/layout/IconVerticalSolidList"/>
    <dgm:cxn modelId="{96E2E91B-7EFD-2440-BAF3-50811E6BE0B7}" type="presParOf" srcId="{9A402FFC-4CF4-4443-8513-5CDD6906216B}" destId="{3BA052FE-0C0C-4635-8CF7-0EB68297532D}" srcOrd="2" destOrd="0" presId="urn:microsoft.com/office/officeart/2018/2/layout/IconVerticalSolidList"/>
    <dgm:cxn modelId="{0C0FB901-D5B1-3B47-81A1-D237F2B2C4B4}" type="presParOf" srcId="{9A402FFC-4CF4-4443-8513-5CDD6906216B}" destId="{0F3C9457-2791-459D-A949-BD4482A97CB2}" srcOrd="3" destOrd="0" presId="urn:microsoft.com/office/officeart/2018/2/layout/IconVerticalSolidList"/>
    <dgm:cxn modelId="{890A3D4B-B94C-DE4F-8C9A-E57DF4DCD38E}" type="presParOf" srcId="{72C99F8A-529E-4E90-B45D-FB0904594807}" destId="{CA6CFCD8-5CD5-4890-B98F-FE9F0379CAF2}" srcOrd="3" destOrd="0" presId="urn:microsoft.com/office/officeart/2018/2/layout/IconVerticalSolidList"/>
    <dgm:cxn modelId="{47F12480-0FD5-514D-BC37-4476EB906247}" type="presParOf" srcId="{72C99F8A-529E-4E90-B45D-FB0904594807}" destId="{529828DA-D54B-45F0-BCBA-E3646A0BD30E}" srcOrd="4" destOrd="0" presId="urn:microsoft.com/office/officeart/2018/2/layout/IconVerticalSolidList"/>
    <dgm:cxn modelId="{636BD4B6-93F3-8946-BB16-A1D98A4A1E49}" type="presParOf" srcId="{529828DA-D54B-45F0-BCBA-E3646A0BD30E}" destId="{E0B61F7E-F207-4781-A0F4-569A8C090CAE}" srcOrd="0" destOrd="0" presId="urn:microsoft.com/office/officeart/2018/2/layout/IconVerticalSolidList"/>
    <dgm:cxn modelId="{0213069D-512A-824D-923C-47621E65B58B}" type="presParOf" srcId="{529828DA-D54B-45F0-BCBA-E3646A0BD30E}" destId="{F8EF3EBE-5DC5-4F63-AD6F-BE88ABF116C0}" srcOrd="1" destOrd="0" presId="urn:microsoft.com/office/officeart/2018/2/layout/IconVerticalSolidList"/>
    <dgm:cxn modelId="{91ED59FB-DA6B-4043-B319-AE4666161DA5}" type="presParOf" srcId="{529828DA-D54B-45F0-BCBA-E3646A0BD30E}" destId="{849EACF9-59D1-450C-BC44-D21A701C1944}" srcOrd="2" destOrd="0" presId="urn:microsoft.com/office/officeart/2018/2/layout/IconVerticalSolidList"/>
    <dgm:cxn modelId="{2C96AF09-98F5-EF48-907E-E70BB53FC63F}" type="presParOf" srcId="{529828DA-D54B-45F0-BCBA-E3646A0BD30E}" destId="{573D1190-0E68-41FC-87EE-0E51AAF363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71495-7E9D-4AC1-8E15-3F0EF2408D97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CC0B95-17FC-41F8-BA2A-BE3FB438DA33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EB6FC-39FE-4343-A121-D5C539F6CA08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Des données</a:t>
          </a:r>
          <a:endParaRPr lang="en-US" sz="2500" kern="1200"/>
        </a:p>
      </dsp:txBody>
      <dsp:txXfrm>
        <a:off x="1844034" y="682"/>
        <a:ext cx="4401230" cy="1596566"/>
      </dsp:txXfrm>
    </dsp:sp>
    <dsp:sp modelId="{96C5742F-D6C3-4854-9E44-BD6961D91495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AD64B-099C-4C2E-A6B6-AFDD69859B35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FBA6E-0A4C-49EC-80B4-D327206A8F9D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Des exemples de résultats attendus (la variable y)</a:t>
          </a:r>
          <a:endParaRPr lang="en-US" sz="2500" kern="1200"/>
        </a:p>
      </dsp:txBody>
      <dsp:txXfrm>
        <a:off x="1844034" y="1996390"/>
        <a:ext cx="4401230" cy="1596566"/>
      </dsp:txXfrm>
    </dsp:sp>
    <dsp:sp modelId="{218A8A5C-11CF-4CA3-959E-AEE32A0DCC5D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0F64B-5BB8-452F-AA54-045A69E1987A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8D440-E043-4483-A786-8D23602417B9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Une méthode pour mesurer si l’algorithme performe bien</a:t>
          </a:r>
          <a:endParaRPr lang="en-US" sz="2500" kern="1200"/>
        </a:p>
      </dsp:txBody>
      <dsp:txXfrm>
        <a:off x="1844034" y="3992098"/>
        <a:ext cx="4401230" cy="1596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6D29B-D5EE-41E5-AEE1-F2828C9A959C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43E14-4163-43F5-BCB1-5074E672CE09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EB1B3-2966-401E-ADA2-48F966F198BD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/>
            <a:t>Couche Dense </a:t>
          </a:r>
          <a:r>
            <a:rPr lang="fr-FR" sz="1900" i="0" kern="1200"/>
            <a:t>(Fully Connected Layer) : couche de base en deep learning utilisé dans le perceptron multicouche (MLP).</a:t>
          </a:r>
          <a:endParaRPr lang="en-US" sz="1900" kern="1200"/>
        </a:p>
      </dsp:txBody>
      <dsp:txXfrm>
        <a:off x="1357965" y="2319"/>
        <a:ext cx="4887299" cy="1175727"/>
      </dsp:txXfrm>
    </dsp:sp>
    <dsp:sp modelId="{8AD8F8A0-E323-4FD5-8BC0-AC981EF8EC98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5CA2C-0065-4670-AF0B-7FB9023B8005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1D099-661F-480D-85B1-FF8FA32998B2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/>
            <a:t>Couche de Convolution </a:t>
          </a:r>
          <a:r>
            <a:rPr lang="fr-FR" sz="1900" i="0" kern="1200"/>
            <a:t>(Convolutional Layer): très utilisé pour extraire des caractéristiques sur les images</a:t>
          </a:r>
          <a:endParaRPr lang="en-US" sz="1900" kern="1200"/>
        </a:p>
      </dsp:txBody>
      <dsp:txXfrm>
        <a:off x="1357965" y="1471979"/>
        <a:ext cx="4887299" cy="1175727"/>
      </dsp:txXfrm>
    </dsp:sp>
    <dsp:sp modelId="{A8C60E2A-D2F5-46FE-A29A-BB080A2DF8D1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BDE2E-6FF6-4F74-82BD-C7514A1AAD8A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8222F-7A14-4F3B-9579-8171A17F28B4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/>
            <a:t>Couche de Récurrence </a:t>
          </a:r>
          <a:r>
            <a:rPr lang="fr-FR" sz="1900" i="0" kern="1200"/>
            <a:t>(Recurrent Layer) </a:t>
          </a:r>
          <a:r>
            <a:rPr lang="fr-FR" sz="1900" kern="1200"/>
            <a:t>: très utilisé pour les données de séquence (texte, date) (LSTM) </a:t>
          </a:r>
          <a:endParaRPr lang="en-US" sz="1900" kern="1200"/>
        </a:p>
      </dsp:txBody>
      <dsp:txXfrm>
        <a:off x="1357965" y="2941639"/>
        <a:ext cx="4887299" cy="1175727"/>
      </dsp:txXfrm>
    </dsp:sp>
    <dsp:sp modelId="{A62A2E01-7490-45DE-B0A4-300EAA7BC411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DDC186-D0F3-4D96-9F11-C2D06A0887C6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FB28C-A797-4743-8C70-8AE4C2981D5D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/>
            <a:t>Couche de pooling</a:t>
          </a:r>
          <a:r>
            <a:rPr lang="fr-FR" sz="1900" kern="1200"/>
            <a:t>: pour réduire la taille des données souvent utilisé dans les CNN.</a:t>
          </a:r>
          <a:endParaRPr lang="en-US" sz="1900" kern="1200"/>
        </a:p>
      </dsp:txBody>
      <dsp:txXfrm>
        <a:off x="1357965" y="4411299"/>
        <a:ext cx="4887299" cy="1175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A100A-DCC9-6C48-9E2F-87CA708A681E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EAA1F-128D-0E4A-879E-35BD046F114E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/>
            <a:t>Couche de normalisation</a:t>
          </a:r>
          <a:endParaRPr lang="en-US" sz="4800" kern="1200"/>
        </a:p>
      </dsp:txBody>
      <dsp:txXfrm>
        <a:off x="0" y="2687"/>
        <a:ext cx="6263640" cy="1833104"/>
      </dsp:txXfrm>
    </dsp:sp>
    <dsp:sp modelId="{D65B3F13-B8B0-6B41-B01B-E095B06D3B90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38EA2-1ABA-624D-9F6D-76F943ADC0B7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/>
            <a:t>Couche de régularisation</a:t>
          </a:r>
          <a:endParaRPr lang="en-US" sz="4800" kern="1200"/>
        </a:p>
      </dsp:txBody>
      <dsp:txXfrm>
        <a:off x="0" y="1835791"/>
        <a:ext cx="6263640" cy="1833104"/>
      </dsp:txXfrm>
    </dsp:sp>
    <dsp:sp modelId="{86CE0409-5AA5-6142-B6CB-5DE65E55E5EF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73840-06C3-1E4C-9146-CBF6C171944A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/>
            <a:t>Couche d’attention: pour améliorer les RNN</a:t>
          </a:r>
          <a:endParaRPr lang="en-US" sz="4800" kern="1200"/>
        </a:p>
      </dsp:txBody>
      <dsp:txXfrm>
        <a:off x="0" y="3668896"/>
        <a:ext cx="6263640" cy="18331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B0B5F-B018-0840-8E27-899A260C0409}">
      <dsp:nvSpPr>
        <dsp:cNvPr id="0" name=""/>
        <dsp:cNvSpPr/>
      </dsp:nvSpPr>
      <dsp:spPr>
        <a:xfrm>
          <a:off x="0" y="3322370"/>
          <a:ext cx="6263640" cy="21798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3500" kern="1200"/>
            <a:t>Comment choisir l’achitecture?</a:t>
          </a:r>
          <a:endParaRPr lang="en-US" sz="3500" kern="1200"/>
        </a:p>
      </dsp:txBody>
      <dsp:txXfrm>
        <a:off x="0" y="3322370"/>
        <a:ext cx="6263640" cy="1177110"/>
      </dsp:txXfrm>
    </dsp:sp>
    <dsp:sp modelId="{78E29777-5B29-6643-86E4-BC438BD8025C}">
      <dsp:nvSpPr>
        <dsp:cNvPr id="0" name=""/>
        <dsp:cNvSpPr/>
      </dsp:nvSpPr>
      <dsp:spPr>
        <a:xfrm>
          <a:off x="0" y="4455885"/>
          <a:ext cx="6263640" cy="10027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C’est plus une question d’art que de science: il faut tester plusieurs combinaisons et choisir la meilleure.</a:t>
          </a:r>
          <a:endParaRPr lang="en-US" sz="2200" kern="1200"/>
        </a:p>
      </dsp:txBody>
      <dsp:txXfrm>
        <a:off x="0" y="4455885"/>
        <a:ext cx="6263640" cy="1002724"/>
      </dsp:txXfrm>
    </dsp:sp>
    <dsp:sp modelId="{C8650FD8-B82F-6C4F-887D-8442ACE75651}">
      <dsp:nvSpPr>
        <dsp:cNvPr id="0" name=""/>
        <dsp:cNvSpPr/>
      </dsp:nvSpPr>
      <dsp:spPr>
        <a:xfrm rot="10800000">
          <a:off x="0" y="2482"/>
          <a:ext cx="6263640" cy="3352586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3500" kern="1200"/>
            <a:t>Deep learning: est un graphe orienté acyclique de couches</a:t>
          </a:r>
          <a:endParaRPr lang="en-US" sz="3500" kern="1200"/>
        </a:p>
      </dsp:txBody>
      <dsp:txXfrm rot="10800000">
        <a:off x="0" y="2482"/>
        <a:ext cx="6263640" cy="21784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37A5D-532C-4F41-AE35-1CB06EB08E78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4F747-4D31-4CAF-A099-31A5148F2302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78EE1-D997-4FB9-A9DA-E74B23B72DBA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0" i="0" kern="1200"/>
            <a:t>Generative Deep Learning par David Foster</a:t>
          </a:r>
          <a:endParaRPr lang="en-US" sz="2500" kern="1200"/>
        </a:p>
      </dsp:txBody>
      <dsp:txXfrm>
        <a:off x="1844034" y="682"/>
        <a:ext cx="4401230" cy="1596566"/>
      </dsp:txXfrm>
    </dsp:sp>
    <dsp:sp modelId="{7A474419-4F7D-4A7D-8D9D-5971729DA19B}">
      <dsp:nvSpPr>
        <dsp:cNvPr id="0" name=""/>
        <dsp:cNvSpPr/>
      </dsp:nvSpPr>
      <dsp:spPr>
        <a:xfrm>
          <a:off x="0" y="2197557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954C7-781C-4E69-BB7E-DDCF8ADE6F1C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C9457-2791-459D-A949-BD4482A97CB2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0" i="0" kern="1200" dirty="0"/>
            <a:t>Natural </a:t>
          </a:r>
          <a:r>
            <a:rPr lang="fr-FR" sz="2500" b="0" i="0" kern="1200" dirty="0" err="1"/>
            <a:t>Language</a:t>
          </a:r>
          <a:r>
            <a:rPr lang="fr-FR" sz="2500" b="0" i="0" kern="1200" dirty="0"/>
            <a:t> </a:t>
          </a:r>
          <a:r>
            <a:rPr lang="fr-FR" sz="2500" b="0" i="0" kern="1200" dirty="0" err="1"/>
            <a:t>Processing</a:t>
          </a:r>
          <a:r>
            <a:rPr lang="fr-FR" sz="2500" b="0" i="0" kern="1200" dirty="0"/>
            <a:t> </a:t>
          </a:r>
          <a:r>
            <a:rPr lang="fr-FR" sz="2500" b="0" i="0" kern="1200" dirty="0" err="1"/>
            <a:t>with</a:t>
          </a:r>
          <a:r>
            <a:rPr lang="fr-FR" sz="2500" b="0" i="0" kern="1200" dirty="0"/>
            <a:t> Transformers par Lewis </a:t>
          </a:r>
          <a:r>
            <a:rPr lang="fr-FR" sz="2500" b="0" i="0" kern="1200" dirty="0" err="1"/>
            <a:t>Tunstall</a:t>
          </a:r>
          <a:r>
            <a:rPr lang="fr-FR" sz="2500" b="0" i="0" kern="1200" dirty="0"/>
            <a:t> et al.</a:t>
          </a:r>
          <a:endParaRPr lang="fr-FR" sz="2500" kern="1200" dirty="0"/>
        </a:p>
      </dsp:txBody>
      <dsp:txXfrm>
        <a:off x="1844034" y="1996390"/>
        <a:ext cx="4401230" cy="1596566"/>
      </dsp:txXfrm>
    </dsp:sp>
    <dsp:sp modelId="{E0B61F7E-F207-4781-A0F4-569A8C090CAE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F3EBE-5DC5-4F63-AD6F-BE88ABF116C0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D1190-0E68-41FC-87EE-0E51AAF36355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/>
            <a:t>Generative</a:t>
          </a:r>
          <a:r>
            <a:rPr lang="fr-FR" sz="2500" kern="1200" dirty="0"/>
            <a:t> AI </a:t>
          </a:r>
          <a:r>
            <a:rPr lang="fr-FR" sz="2500" kern="1200" dirty="0" err="1"/>
            <a:t>With</a:t>
          </a:r>
          <a:r>
            <a:rPr lang="fr-FR" sz="2500" kern="1200" dirty="0"/>
            <a:t> python and </a:t>
          </a:r>
          <a:r>
            <a:rPr lang="fr-FR" sz="2500" kern="1200" dirty="0" err="1"/>
            <a:t>TensorFlow</a:t>
          </a:r>
          <a:r>
            <a:rPr lang="fr-FR" sz="2500" kern="1200" dirty="0"/>
            <a:t> 2 Joseph Babcock, </a:t>
          </a:r>
          <a:r>
            <a:rPr lang="fr-FR" sz="2500" kern="1200" dirty="0" err="1"/>
            <a:t>Raghav</a:t>
          </a:r>
          <a:r>
            <a:rPr lang="fr-FR" sz="2500" kern="1200" dirty="0"/>
            <a:t> Bali</a:t>
          </a:r>
          <a:endParaRPr lang="en-US" sz="2500" kern="1200" dirty="0"/>
        </a:p>
      </dsp:txBody>
      <dsp:txXfrm>
        <a:off x="1844034" y="3992098"/>
        <a:ext cx="4401230" cy="1596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79417-65AC-96D2-F9F0-C8ACCED3F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4D8F346-061C-B48F-CCCA-919BEC5C2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8A43BC-72DB-0BC4-9056-B6F22163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1F6A2A-CBE3-EF04-E496-2681CDEA7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CBDF26-E223-6424-AF4E-0E4A356C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335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8036B6-3799-57FC-EC59-5C15F93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0731A4-79BE-AEC4-9E2F-9B77D20F5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DDC67C-9AE2-DCCE-5916-A216971E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A5B4AD-37B3-CB03-BA34-E30770650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C140F-25C1-EB90-C2AE-C26A96B7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7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EAF8852-2D4B-9B9B-867D-4564BDAD8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4ADC59-01F3-C2AA-C202-D57F8D213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C41F57-6135-D025-F6F9-848ECB5D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B6FB16-0B14-FC64-7965-EF6A79BC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5D6D75-20E7-917E-E9FC-A1CF36D6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71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1D4100-1309-22F0-6124-6FA9583C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A53694-E63A-1471-D58C-7CC3F7E19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3243EC-7797-7E23-C38C-924E82AF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37746D-2EE4-AF62-5730-46186506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782102-BF3C-4E18-2AC7-468DCDFA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16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A55E6-DCA9-AE43-6E38-2B6EED52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C91911-BE3B-F923-8447-FC0975CAF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79FC9D-A1A9-532E-04A1-D0779E80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98E5D-59B0-813D-AEF3-D8D5D56E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A71674-20D7-4EF4-4987-C69ED2BC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76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E89E0E-A899-0445-2A14-1CF3079BC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AB8A80-6400-79C6-EA39-A479B1F2C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00FB52-E1FB-9EB9-C6CA-29CB29A6B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33F5D6-D304-EBA9-9018-C91D5DB0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26C853-2787-07C7-8828-307FC317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2FA276-4F42-C233-4E4B-4BF39554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79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EE4D0-A77F-17A0-CF06-14E42A73A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CF8A2D-38A1-50F0-8B4D-3576BF3F7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2FF297-9012-C107-C039-60B3BC041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13C234-D083-BAB5-FAB2-56F17438A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7130EFF-E11C-0F0A-8212-213248922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131C24D-68A8-5AC6-F9B0-71057DF0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7D0109-474C-0842-DDD5-4CE8D469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9ABFC98-95F6-6C11-CE88-4C28A9FC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843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23D452-97BC-FD84-DA87-F8255EEF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26068CF-CFFA-EFBF-B9C8-C8E432F2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70472A-9409-1CE8-5FEE-90051349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2C2376-B4DB-C6EE-CD83-99B3BC61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60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85FAEB-2237-75D1-22F4-60B569E5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0C70F4-1084-4022-F241-E892E10AD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1F774D-1A35-4BCE-5F7D-E4AA6B38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571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43466-FEB8-F501-92A8-D5B96401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6318E4-9FDC-4932-B9CF-6B559B7D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E48BEB-452F-A563-E1C1-C4883E1DE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AF933E-9E85-8060-C42E-263BEBE6F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FC6699-885C-62E5-FB57-0737D2C7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3E766A-581A-3D7D-1F10-AB22050E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3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4D66C2-200F-D421-8169-BC9A87D1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138958-4253-F93A-96BA-99E67D468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B1B56E-DECE-5F5B-10AA-15E53A3A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02319A-658F-CA1D-601A-C09467F57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BFFC31-B51F-9C34-8DF9-1B2A9760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FF45A8-94C9-3B7D-D56B-50F333D5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52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9E192F3-C466-605C-FE0F-07CF2B024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008B89-AB4C-D65E-601A-5467B27D2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CE9B93-FAF9-5AAC-7275-AD47F129F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B38C5-93BE-D546-9BF0-E9C763A32CC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AD2B41-0182-F21E-4010-5CD1D7751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627DE8-F751-956C-58D6-C94707D86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17688-1F98-684C-81CB-ADB06F7DC9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25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LeCoinStat%60" TargetMode="External"/><Relationship Id="rId2" Type="http://schemas.openxmlformats.org/officeDocument/2006/relationships/hyperlink" Target="https://www.linkedin.com/in/natacha-njongwa-yepnga/?originalSubdomain=f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s://natacha-njongwa-yepnga.ck.page/inscriptionnewslette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DF6370-A09E-1E53-0334-1DA3C4671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fr-FR" sz="8000"/>
              <a:t>DEEP 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E68E5A-BAA6-9BA0-CFDA-C89FD5655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fr-FR" dirty="0"/>
              <a:t>LES Fondamentaux à connaître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329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rogrammeur">
            <a:extLst>
              <a:ext uri="{FF2B5EF4-FFF2-40B4-BE49-F238E27FC236}">
                <a16:creationId xmlns:a16="http://schemas.microsoft.com/office/drawing/2014/main" id="{96D7AE3B-B60B-7084-9CEE-D3BC0372B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6DD1B8-22E2-0A9C-55D7-299ACD0AB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47" y="1971768"/>
            <a:ext cx="7710580" cy="272819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fr-FR" sz="4800" dirty="0"/>
              <a:t>Les Données pour le </a:t>
            </a:r>
            <a:r>
              <a:rPr lang="fr-FR" sz="4800" dirty="0" err="1"/>
              <a:t>Deep</a:t>
            </a:r>
            <a:r>
              <a:rPr lang="fr-FR" sz="4800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17191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DF051D-2C3D-0338-D77E-AC417E798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fr-FR" sz="4000" dirty="0"/>
              <a:t>Données pour le </a:t>
            </a:r>
            <a:r>
              <a:rPr lang="fr-FR" sz="4000" dirty="0" err="1"/>
              <a:t>Deep</a:t>
            </a:r>
            <a:r>
              <a:rPr lang="fr-FR" sz="4000" dirty="0"/>
              <a:t> Learning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 descr="What is unstructured data?">
            <a:extLst>
              <a:ext uri="{FF2B5EF4-FFF2-40B4-BE49-F238E27FC236}">
                <a16:creationId xmlns:a16="http://schemas.microsoft.com/office/drawing/2014/main" id="{D1A2F2A6-CFC0-445B-FE1E-0368A0B17F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602" y="2593970"/>
            <a:ext cx="4345054" cy="252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31045D3B-0243-E563-A259-84238DBF4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416557"/>
              </p:ext>
            </p:extLst>
          </p:nvPr>
        </p:nvGraphicFramePr>
        <p:xfrm>
          <a:off x="1115568" y="2575682"/>
          <a:ext cx="6219824" cy="2743200"/>
        </p:xfrm>
        <a:graphic>
          <a:graphicData uri="http://schemas.openxmlformats.org/drawingml/2006/table">
            <a:tbl>
              <a:tblPr/>
              <a:tblGrid>
                <a:gridCol w="1554956">
                  <a:extLst>
                    <a:ext uri="{9D8B030D-6E8A-4147-A177-3AD203B41FA5}">
                      <a16:colId xmlns:a16="http://schemas.microsoft.com/office/drawing/2014/main" val="1829265992"/>
                    </a:ext>
                  </a:extLst>
                </a:gridCol>
                <a:gridCol w="1554956">
                  <a:extLst>
                    <a:ext uri="{9D8B030D-6E8A-4147-A177-3AD203B41FA5}">
                      <a16:colId xmlns:a16="http://schemas.microsoft.com/office/drawing/2014/main" val="2327358506"/>
                    </a:ext>
                  </a:extLst>
                </a:gridCol>
                <a:gridCol w="1554956">
                  <a:extLst>
                    <a:ext uri="{9D8B030D-6E8A-4147-A177-3AD203B41FA5}">
                      <a16:colId xmlns:a16="http://schemas.microsoft.com/office/drawing/2014/main" val="780754801"/>
                    </a:ext>
                  </a:extLst>
                </a:gridCol>
                <a:gridCol w="1554956">
                  <a:extLst>
                    <a:ext uri="{9D8B030D-6E8A-4147-A177-3AD203B41FA5}">
                      <a16:colId xmlns:a16="http://schemas.microsoft.com/office/drawing/2014/main" val="27651962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fr-FR" b="1" dirty="0">
                          <a:effectLst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b="1" dirty="0">
                          <a:effectLst/>
                        </a:rPr>
                        <a:t>Âge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b="1" dirty="0">
                          <a:effectLst/>
                        </a:rPr>
                        <a:t>Taille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b="1" dirty="0">
                          <a:effectLst/>
                        </a:rPr>
                        <a:t>Localisation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28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fr-FR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175 cm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 dirty="0">
                          <a:effectLst/>
                        </a:rPr>
                        <a:t>Paris, France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21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162 cm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New York, USA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779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180 cm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 dirty="0">
                          <a:effectLst/>
                        </a:rPr>
                        <a:t>Londres, Royaume-Uni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58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168 cm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Berlin, Allemagne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01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>
                          <a:effectLst/>
                        </a:rPr>
                        <a:t>155 cm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 dirty="0">
                          <a:effectLst/>
                        </a:rPr>
                        <a:t>Tokyo, Japon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14723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9942C9A3-FD63-8332-3A6D-1F2DF298727C}"/>
              </a:ext>
            </a:extLst>
          </p:cNvPr>
          <p:cNvSpPr txBox="1"/>
          <p:nvPr/>
        </p:nvSpPr>
        <p:spPr>
          <a:xfrm>
            <a:off x="1192696" y="2091193"/>
            <a:ext cx="61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Données structurées</a:t>
            </a:r>
          </a:p>
        </p:txBody>
      </p:sp>
    </p:spTree>
    <p:extLst>
      <p:ext uri="{BB962C8B-B14F-4D97-AF65-F5344CB8AC3E}">
        <p14:creationId xmlns:p14="http://schemas.microsoft.com/office/powerpoint/2010/main" val="197664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upe sur arrière-plan clair">
            <a:extLst>
              <a:ext uri="{FF2B5EF4-FFF2-40B4-BE49-F238E27FC236}">
                <a16:creationId xmlns:a16="http://schemas.microsoft.com/office/drawing/2014/main" id="{CCA674AD-F6C7-E910-C369-6A1727FFF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48" r="4169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6DD1B8-22E2-0A9C-55D7-299ACD0AB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4400" dirty="0"/>
              <a:t>Anatomie des 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43825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FE0DE3-78E3-0E69-4ED3-778BC5F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FFFFFF"/>
                </a:solidFill>
              </a:rPr>
              <a:t>Anatomie des réseaux de neurones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D78B9D3-BF6D-0212-5E55-7223647A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946648" cy="4889350"/>
          </a:xfrm>
        </p:spPr>
        <p:txBody>
          <a:bodyPr anchor="t"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fr-FR" b="0" i="0" dirty="0">
                <a:effectLst/>
                <a:latin typeface="Söhne"/>
              </a:rPr>
              <a:t>Les couches (</a:t>
            </a:r>
            <a:r>
              <a:rPr lang="fr-FR" b="0" i="0" dirty="0" err="1">
                <a:effectLst/>
                <a:latin typeface="Söhne"/>
              </a:rPr>
              <a:t>layers</a:t>
            </a:r>
            <a:r>
              <a:rPr lang="fr-FR" b="0" i="0" dirty="0">
                <a:effectLst/>
                <a:latin typeface="Söhne"/>
              </a:rPr>
              <a:t>) qui sont connectées en réseau (network).</a:t>
            </a:r>
          </a:p>
          <a:p>
            <a:pPr>
              <a:buFont typeface="+mj-lt"/>
              <a:buAutoNum type="arabicPeriod"/>
            </a:pPr>
            <a:endParaRPr lang="fr-FR" b="0" i="0" dirty="0"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fr-FR" b="0" i="0" dirty="0">
                <a:effectLst/>
                <a:latin typeface="Söhne"/>
              </a:rPr>
              <a:t>Les données d’entrée et la variable cible (</a:t>
            </a:r>
            <a:r>
              <a:rPr lang="fr-FR" b="0" i="0" dirty="0" err="1">
                <a:effectLst/>
                <a:latin typeface="Söhne"/>
              </a:rPr>
              <a:t>target</a:t>
            </a:r>
            <a:r>
              <a:rPr lang="fr-FR" b="0" i="0" dirty="0">
                <a:effectLst/>
                <a:latin typeface="Söhne"/>
              </a:rPr>
              <a:t>).</a:t>
            </a:r>
          </a:p>
          <a:p>
            <a:pPr>
              <a:buFont typeface="+mj-lt"/>
              <a:buAutoNum type="arabicPeriod"/>
            </a:pPr>
            <a:endParaRPr lang="fr-FR" b="0" i="0" dirty="0"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fr-FR" b="0" i="0" dirty="0">
                <a:effectLst/>
                <a:latin typeface="Söhne"/>
              </a:rPr>
              <a:t>La fonction de perte (</a:t>
            </a:r>
            <a:r>
              <a:rPr lang="fr-FR" b="0" i="0" dirty="0" err="1">
                <a:effectLst/>
                <a:latin typeface="Söhne"/>
              </a:rPr>
              <a:t>loss</a:t>
            </a:r>
            <a:r>
              <a:rPr lang="fr-FR" b="0" i="0" dirty="0">
                <a:effectLst/>
                <a:latin typeface="Söhne"/>
              </a:rPr>
              <a:t> </a:t>
            </a:r>
            <a:r>
              <a:rPr lang="fr-FR" b="0" i="0" dirty="0" err="1">
                <a:effectLst/>
                <a:latin typeface="Söhne"/>
              </a:rPr>
              <a:t>function</a:t>
            </a:r>
            <a:r>
              <a:rPr lang="fr-FR" b="0" i="0" dirty="0">
                <a:effectLst/>
                <a:latin typeface="Söhne"/>
              </a:rPr>
              <a:t>).</a:t>
            </a:r>
          </a:p>
          <a:p>
            <a:pPr>
              <a:buFont typeface="+mj-lt"/>
              <a:buAutoNum type="arabicPeriod"/>
            </a:pPr>
            <a:endParaRPr lang="fr-FR" b="0" i="0" dirty="0"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fr-FR" b="0" i="0" dirty="0">
                <a:effectLst/>
                <a:latin typeface="Söhne"/>
              </a:rPr>
              <a:t>La méthode d’optimisation (</a:t>
            </a:r>
            <a:r>
              <a:rPr lang="fr-FR" b="0" i="0" dirty="0" err="1">
                <a:effectLst/>
                <a:latin typeface="Söhne"/>
              </a:rPr>
              <a:t>optimizer</a:t>
            </a:r>
            <a:r>
              <a:rPr lang="fr-FR" b="0" i="0" dirty="0">
                <a:effectLst/>
                <a:latin typeface="Söhne"/>
              </a:rPr>
              <a:t>).</a:t>
            </a:r>
          </a:p>
          <a:p>
            <a:pPr>
              <a:buFont typeface="+mj-lt"/>
              <a:buAutoNum type="arabicPeriod"/>
            </a:pPr>
            <a:endParaRPr lang="fr-FR" b="0" i="0" dirty="0"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fr-FR" b="0" i="0" dirty="0">
                <a:effectLst/>
                <a:latin typeface="Söhne"/>
              </a:rPr>
              <a:t>La fonction d’activation.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50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60FC8-08BD-5A69-0188-EE478402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</a:t>
            </a:r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73BD5C-A6BA-C0A8-274A-2C3A0E6D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64" y="1871270"/>
            <a:ext cx="6102096" cy="462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6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FB8C16F-DC32-887C-485D-A13D4C99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fr-FR"/>
              <a:t>Les 7 couches(Layers) à connaître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155612D-629E-9540-74F6-ED36224399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08222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976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8E083A-4A54-1E50-A82C-7D6D0582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fr-FR" sz="3600"/>
              <a:t>Les 7 couches(Layers) à connaître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0327C16-5C38-C1D8-9D14-64EE75796C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53339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543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6305BC-8BDE-9F07-8F68-BF91D08B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fr-FR" sz="5200"/>
              <a:t>Modèle: réseaux des différentes couches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DA290A1-5730-A007-C841-C77B16840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54032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7699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CE477A-1D16-34B7-7451-8181E4DC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FR" sz="5400"/>
              <a:t>Fonction d’activation</a:t>
            </a:r>
          </a:p>
        </p:txBody>
      </p:sp>
      <p:sp>
        <p:nvSpPr>
          <p:cNvPr id="208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8CF85C-89FA-97C2-8453-3BFE4195B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fr-FR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Une fonction d'activation est une fonction mathématique utilisée dans les réseaux de neurones </a:t>
            </a:r>
            <a:r>
              <a:rPr lang="fr-FR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pour introduire de la non-linéarité</a:t>
            </a:r>
            <a:r>
              <a:rPr lang="fr-FR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ce qui permet au réseau d'apprendre des relations complexes dans les données</a:t>
            </a:r>
          </a:p>
          <a:p>
            <a:pPr marL="0" indent="0">
              <a:buNone/>
            </a:pPr>
            <a:endParaRPr lang="fr-FR" sz="2200" b="0" i="0" dirty="0">
              <a:effectLst/>
              <a:latin typeface="Söhne"/>
            </a:endParaRPr>
          </a:p>
        </p:txBody>
      </p:sp>
      <p:pic>
        <p:nvPicPr>
          <p:cNvPr id="2052" name="Picture 4" descr="Introduction to Different Activation Functions for Deep Learning | by  Shruti Jadon | Medium">
            <a:extLst>
              <a:ext uri="{FF2B5EF4-FFF2-40B4-BE49-F238E27FC236}">
                <a16:creationId xmlns:a16="http://schemas.microsoft.com/office/drawing/2014/main" id="{A58AE402-3C4F-CD03-9BC5-68CF2702E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94440"/>
            <a:ext cx="6903720" cy="34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74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DFA0B7-4133-386E-17E3-CC01C12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sz="5000"/>
              <a:t>Fonction de perte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665835-844E-4A65-9B7F-4CBB91EF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fr-FR" sz="2200" b="1" dirty="0"/>
              <a:t>Fonction qu’on souhaite minimiser </a:t>
            </a:r>
          </a:p>
          <a:p>
            <a:r>
              <a:rPr lang="fr-FR" sz="2200" dirty="0"/>
              <a:t>RMSE  (régression)</a:t>
            </a:r>
          </a:p>
          <a:p>
            <a:r>
              <a:rPr lang="fr-FR" sz="2200" dirty="0" err="1"/>
              <a:t>Binary</a:t>
            </a:r>
            <a:r>
              <a:rPr lang="fr-FR" sz="2200" dirty="0"/>
              <a:t> </a:t>
            </a:r>
            <a:r>
              <a:rPr lang="fr-FR" sz="2200" dirty="0" err="1"/>
              <a:t>crossentropy</a:t>
            </a:r>
            <a:r>
              <a:rPr lang="fr-FR" sz="2200" dirty="0"/>
              <a:t>: classification</a:t>
            </a:r>
          </a:p>
          <a:p>
            <a:r>
              <a:rPr lang="fr-FR" sz="2200" dirty="0" err="1"/>
              <a:t>Categorical</a:t>
            </a:r>
            <a:r>
              <a:rPr lang="fr-FR" sz="2200" dirty="0"/>
              <a:t> </a:t>
            </a:r>
            <a:r>
              <a:rPr lang="fr-FR" sz="2200" dirty="0" err="1"/>
              <a:t>crossetropy</a:t>
            </a:r>
            <a:r>
              <a:rPr lang="fr-FR" sz="2200" dirty="0"/>
              <a:t>: classification avec plusieurs classes</a:t>
            </a:r>
          </a:p>
        </p:txBody>
      </p:sp>
      <p:pic>
        <p:nvPicPr>
          <p:cNvPr id="5" name="Picture 4" descr="Gros plan d'un clavier de calculatrice">
            <a:extLst>
              <a:ext uri="{FF2B5EF4-FFF2-40B4-BE49-F238E27FC236}">
                <a16:creationId xmlns:a16="http://schemas.microsoft.com/office/drawing/2014/main" id="{C75EB206-42A0-CE23-C401-AE00E37DF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7" r="20092" b="-1"/>
          <a:stretch/>
        </p:blipFill>
        <p:spPr>
          <a:xfrm>
            <a:off x="6099048" y="707745"/>
            <a:ext cx="5458968" cy="54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B3748-7E63-1A79-22BD-58C92AD7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 dirty="0"/>
              <a:t>Contacts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7E7248-8666-D7D0-E2A9-06798C290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85000" lnSpcReduction="10000"/>
          </a:bodyPr>
          <a:lstStyle/>
          <a:p>
            <a:r>
              <a:rPr lang="fr-FR" sz="2200" dirty="0"/>
              <a:t>Natacha NJONGWA YEPNGA: </a:t>
            </a:r>
            <a:r>
              <a:rPr lang="fr-FR" sz="2200" dirty="0">
                <a:hlinkClick r:id="rId2"/>
              </a:rPr>
              <a:t>https://www.linkedin.com/in/natacha-njongwa-yepnga/?originalSubdomain=fr</a:t>
            </a:r>
            <a:endParaRPr lang="fr-FR" sz="2200" dirty="0"/>
          </a:p>
          <a:p>
            <a:endParaRPr lang="fr-FR" sz="2200" dirty="0"/>
          </a:p>
          <a:p>
            <a:r>
              <a:rPr lang="fr-FR" sz="2200" dirty="0" err="1"/>
              <a:t>LeCoinStat</a:t>
            </a:r>
            <a:r>
              <a:rPr lang="fr-FR" sz="2200" dirty="0"/>
              <a:t>: </a:t>
            </a:r>
            <a:r>
              <a:rPr lang="fr-FR" sz="2200" dirty="0">
                <a:hlinkClick r:id="rId3"/>
              </a:rPr>
              <a:t>https://www.youtube.com/c/LeCoinStat</a:t>
            </a:r>
            <a:endParaRPr lang="fr-FR" sz="2200" dirty="0"/>
          </a:p>
          <a:p>
            <a:pPr marL="0" indent="0">
              <a:buNone/>
            </a:pPr>
            <a:endParaRPr lang="fr-FR" sz="2200" dirty="0"/>
          </a:p>
          <a:p>
            <a:r>
              <a:rPr lang="fr-FR" sz="2200" dirty="0"/>
              <a:t>Newsletter: </a:t>
            </a:r>
            <a:r>
              <a:rPr lang="fr-FR" sz="2200" dirty="0">
                <a:hlinkClick r:id="rId4"/>
              </a:rPr>
              <a:t>https://natacha-njongwa-yepnga.ck.page/inscriptionnewsletter</a:t>
            </a:r>
            <a:endParaRPr lang="fr-FR" sz="2200" dirty="0"/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5" name="Picture 4" descr="Two telephones communicating">
            <a:extLst>
              <a:ext uri="{FF2B5EF4-FFF2-40B4-BE49-F238E27FC236}">
                <a16:creationId xmlns:a16="http://schemas.microsoft.com/office/drawing/2014/main" id="{E1903074-DC22-23F4-7C3E-DE8B7AAFA5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32" r="1724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785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CD8C04-8844-8434-DDBC-1FE50E76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4200" b="1" i="0">
                <a:effectLst/>
                <a:latin typeface="Söhne"/>
              </a:rPr>
              <a:t>Processus de Feedforward et de Backpropagation</a:t>
            </a:r>
            <a:endParaRPr lang="fr-FR" sz="42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92080C-363D-9648-97A7-22A3E998C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fr-FR" sz="2200" b="1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Feedforward</a:t>
            </a:r>
            <a:r>
              <a:rPr lang="fr-FR" sz="22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(Propagation avant)</a:t>
            </a:r>
            <a:r>
              <a:rPr lang="fr-FR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fr-FR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Les données d'entrée sont transmises à travers le réseau, de la couche d'entrée à la couche de sortie.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Chaque neurone calcule une valeur d'activation en fonction de ses poids et biais, puis passe cette valeur à la couche suivante.</a:t>
            </a:r>
          </a:p>
          <a:p>
            <a:pPr marL="0" indent="0">
              <a:buNone/>
            </a:pPr>
            <a:endParaRPr lang="fr-FR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Les prédictions finales sont obtenues à partir de la couche de sortie.</a:t>
            </a:r>
          </a:p>
          <a:p>
            <a:endParaRPr lang="fr-F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68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2692AB-2AC4-A47F-25F4-1986D938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sz="3000" b="1" i="0">
                <a:effectLst/>
                <a:latin typeface="Söhne"/>
              </a:rPr>
              <a:t>Processus de Feedforward et de Backpropagation</a:t>
            </a:r>
            <a:endParaRPr lang="fr-FR" sz="3000"/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CA12D-4F59-77FA-9E9E-4887B303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6140925" cy="3547872"/>
          </a:xfrm>
        </p:spPr>
        <p:txBody>
          <a:bodyPr anchor="t">
            <a:normAutofit lnSpcReduction="10000"/>
          </a:bodyPr>
          <a:lstStyle/>
          <a:p>
            <a:r>
              <a:rPr lang="fr-FR" sz="2000" b="1" i="1" dirty="0" err="1">
                <a:effectLst/>
                <a:latin typeface="Söhne"/>
              </a:rPr>
              <a:t>Backpropagation</a:t>
            </a:r>
            <a:r>
              <a:rPr lang="fr-FR" sz="2000" b="1" i="1" dirty="0">
                <a:effectLst/>
                <a:latin typeface="Söhne"/>
              </a:rPr>
              <a:t> (Rétropropagation)</a:t>
            </a:r>
            <a:r>
              <a:rPr lang="fr-FR" sz="2000" b="1" i="0" dirty="0">
                <a:effectLst/>
                <a:latin typeface="Söhne"/>
              </a:rPr>
              <a:t> </a:t>
            </a:r>
            <a:r>
              <a:rPr lang="fr-FR" sz="2000" b="0" i="0" dirty="0">
                <a:effectLst/>
                <a:latin typeface="Söhne"/>
              </a:rPr>
              <a:t>:</a:t>
            </a:r>
          </a:p>
          <a:p>
            <a:pPr marL="0" indent="0">
              <a:buNone/>
            </a:pPr>
            <a:endParaRPr lang="fr-FR" sz="20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0" i="0" dirty="0">
                <a:effectLst/>
                <a:latin typeface="Söhne"/>
              </a:rPr>
              <a:t>Après la propagation avant, l'erreur entre les prédictions et les valeurs cibles est calculée.</a:t>
            </a:r>
          </a:p>
          <a:p>
            <a:pPr marL="0" indent="0">
              <a:buNone/>
            </a:pPr>
            <a:endParaRPr lang="fr-FR" sz="20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0" i="0" dirty="0">
                <a:effectLst/>
                <a:latin typeface="Söhne"/>
              </a:rPr>
              <a:t>Cette erreur est ensuite </a:t>
            </a:r>
            <a:r>
              <a:rPr lang="fr-FR" sz="2000" b="0" i="0" dirty="0" err="1">
                <a:effectLst/>
                <a:latin typeface="Söhne"/>
              </a:rPr>
              <a:t>rétropropagée</a:t>
            </a:r>
            <a:r>
              <a:rPr lang="fr-FR" sz="2000" b="0" i="0" dirty="0">
                <a:effectLst/>
                <a:latin typeface="Söhne"/>
              </a:rPr>
              <a:t> de la couche de sortie vers la couche d'entrée.</a:t>
            </a:r>
          </a:p>
          <a:p>
            <a:pPr marL="0" indent="0">
              <a:buNone/>
            </a:pPr>
            <a:endParaRPr lang="fr-FR" sz="2000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000" b="0" i="0" dirty="0">
                <a:effectLst/>
                <a:latin typeface="Söhne"/>
              </a:rPr>
              <a:t>Les poids et les biais de chaque neurone sont ajustés pour minimiser cette erreur à l'aide d'une méthode d'optimisation, comme la descente de gradient.</a:t>
            </a:r>
          </a:p>
          <a:p>
            <a:endParaRPr lang="fr-FR" sz="2000" dirty="0"/>
          </a:p>
        </p:txBody>
      </p:sp>
      <p:pic>
        <p:nvPicPr>
          <p:cNvPr id="3074" name="Picture 2" descr="Gradient Descent vs. Backpropagation: What's the Difference?">
            <a:extLst>
              <a:ext uri="{FF2B5EF4-FFF2-40B4-BE49-F238E27FC236}">
                <a16:creationId xmlns:a16="http://schemas.microsoft.com/office/drawing/2014/main" id="{999F8591-FC19-627C-8C6F-73E901462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2077906"/>
            <a:ext cx="5458968" cy="270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FDD0E9-535C-DF26-D60F-7363392E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fr-FR" sz="4000"/>
              <a:t>Les méthodes d’optimisation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A68F3F-6E93-DF7B-D1F3-EE434F5F1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1900"/>
              <a:t>Les méthodes d’optimisation vous donne comment les poids seront mise à jour en se basant sur la fonction de perte</a:t>
            </a:r>
          </a:p>
          <a:p>
            <a:pPr marL="0" indent="0">
              <a:buNone/>
            </a:pPr>
            <a:endParaRPr lang="fr-FR" sz="1900"/>
          </a:p>
          <a:p>
            <a:pPr marL="0" indent="0">
              <a:buNone/>
            </a:pPr>
            <a:r>
              <a:rPr lang="fr-FR" sz="1900" b="1"/>
              <a:t>Les méthodes: Variant ede SGD (Stochastic Gradient Descent)</a:t>
            </a:r>
          </a:p>
          <a:p>
            <a:pPr marL="0" indent="0">
              <a:buNone/>
            </a:pPr>
            <a:endParaRPr lang="fr-FR" sz="1900"/>
          </a:p>
          <a:p>
            <a:pPr marL="0" indent="0">
              <a:buNone/>
            </a:pPr>
            <a:r>
              <a:rPr lang="fr-FR" sz="1900"/>
              <a:t>Les plus populaires:</a:t>
            </a:r>
          </a:p>
          <a:p>
            <a:r>
              <a:rPr lang="fr-FR" sz="1900"/>
              <a:t>Adam: Adaptative Moment Estimation</a:t>
            </a:r>
          </a:p>
          <a:p>
            <a:r>
              <a:rPr lang="fr-FR" sz="1900"/>
              <a:t>RMSProp: Root Mean Squared Propagation</a:t>
            </a:r>
          </a:p>
        </p:txBody>
      </p:sp>
      <p:pic>
        <p:nvPicPr>
          <p:cNvPr id="26" name="Picture 15" descr="Graphique sur un document avec stylet">
            <a:extLst>
              <a:ext uri="{FF2B5EF4-FFF2-40B4-BE49-F238E27FC236}">
                <a16:creationId xmlns:a16="http://schemas.microsoft.com/office/drawing/2014/main" id="{2276DDF6-CE0B-0F2C-D140-C87EBC7E2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1" r="13438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17631D-965D-840C-97D1-27A71DF3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Quelles sont les étapes de la construction d'un modèle de Deep Learning 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492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7F365D-D3CD-CD1D-DAE8-304C9F14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fr-FR" sz="5400"/>
              <a:t>Réponses aux quiz du jour 1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A4CC6C-3931-F3CF-2A94-A2A6B386C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200" b="0" i="0" dirty="0">
                <a:effectLst/>
                <a:latin typeface="Söhne"/>
              </a:rPr>
              <a:t>Question 1 : Quelle est la principale différence entre les modèles génératifs et les modèles discriminatifs en intelligence artificielle ? </a:t>
            </a:r>
          </a:p>
          <a:p>
            <a:pPr marL="514350" indent="-514350">
              <a:buAutoNum type="alphaLcParenR"/>
            </a:pPr>
            <a:r>
              <a:rPr lang="fr-FR" sz="2200" b="1" i="0" dirty="0">
                <a:effectLst/>
                <a:latin typeface="Söhne"/>
              </a:rPr>
              <a:t>Les modèles génératifs créent de nouvelles données, tandis que les modèles discriminatifs classent des données existantes. </a:t>
            </a:r>
          </a:p>
          <a:p>
            <a:pPr marL="514350" indent="-514350">
              <a:buAutoNum type="alphaLcParenR"/>
            </a:pPr>
            <a:r>
              <a:rPr lang="fr-FR" sz="2200" b="0" i="0" dirty="0">
                <a:effectLst/>
                <a:latin typeface="Söhne"/>
              </a:rPr>
              <a:t>Les modèles génératifs classent des données existantes, tandis que les modèles discriminatifs créent de nouvelles données. </a:t>
            </a:r>
          </a:p>
          <a:p>
            <a:pPr marL="514350" indent="-514350">
              <a:buAutoNum type="alphaLcParenR"/>
            </a:pPr>
            <a:r>
              <a:rPr lang="fr-FR" sz="2200" b="0" i="0" dirty="0">
                <a:effectLst/>
                <a:latin typeface="Söhne"/>
              </a:rPr>
              <a:t>Les modèles génératifs et discriminatifs sont identiques.</a:t>
            </a:r>
            <a:endParaRPr lang="fr-FR" sz="2200" dirty="0"/>
          </a:p>
          <a:p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795605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7F365D-D3CD-CD1D-DAE8-304C9F14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/>
              <a:t>Réponses aux quiz du jour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A4CC6C-3931-F3CF-2A94-A2A6B386C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b="0" i="0" dirty="0">
                <a:effectLst/>
                <a:latin typeface="Söhne"/>
              </a:rPr>
              <a:t>Question 2 : Pouvez-vous nommer trois familles de modèles génératifs qui ont été explorées dans cette présentation sur l'IA générative ? </a:t>
            </a:r>
          </a:p>
          <a:p>
            <a:pPr marL="0" indent="0">
              <a:buNone/>
            </a:pPr>
            <a:endParaRPr lang="fr-FR" sz="2200" b="0" i="0" dirty="0">
              <a:effectLst/>
              <a:latin typeface="Söhne"/>
            </a:endParaRPr>
          </a:p>
          <a:p>
            <a:pPr marL="514350" indent="-514350">
              <a:buAutoNum type="alphaLcParenR"/>
            </a:pPr>
            <a:r>
              <a:rPr lang="fr-FR" sz="2200" b="0" i="0" dirty="0" err="1">
                <a:effectLst/>
                <a:latin typeface="Söhne"/>
              </a:rPr>
              <a:t>Boosting</a:t>
            </a:r>
            <a:r>
              <a:rPr lang="fr-FR" sz="2200" dirty="0">
                <a:latin typeface="Söhne"/>
              </a:rPr>
              <a:t>, </a:t>
            </a:r>
            <a:r>
              <a:rPr lang="fr-FR" sz="2200" b="0" i="0" dirty="0">
                <a:effectLst/>
                <a:latin typeface="Söhne"/>
              </a:rPr>
              <a:t>Bagging</a:t>
            </a:r>
            <a:r>
              <a:rPr lang="fr-FR" sz="2200" dirty="0">
                <a:latin typeface="Söhne"/>
              </a:rPr>
              <a:t> et</a:t>
            </a:r>
            <a:r>
              <a:rPr lang="fr-FR" sz="2200" b="0" i="0" dirty="0">
                <a:effectLst/>
                <a:latin typeface="Söhne"/>
              </a:rPr>
              <a:t> régression logistique</a:t>
            </a:r>
          </a:p>
          <a:p>
            <a:pPr marL="514350" indent="-514350">
              <a:buAutoNum type="alphaLcParenR"/>
            </a:pPr>
            <a:r>
              <a:rPr lang="fr-FR" sz="2200" b="0" i="0" dirty="0" err="1">
                <a:effectLst/>
                <a:latin typeface="Söhne"/>
              </a:rPr>
              <a:t>Random</a:t>
            </a:r>
            <a:r>
              <a:rPr lang="fr-FR" sz="2200" b="0" i="0" dirty="0">
                <a:effectLst/>
                <a:latin typeface="Söhne"/>
              </a:rPr>
              <a:t> Forest, Réseaux de neurones convolutifs (CNN) et CAH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fr-FR" sz="2200" b="1" cap="none" spc="0" dirty="0" err="1">
                <a:effectLst/>
              </a:rPr>
              <a:t>Generative</a:t>
            </a:r>
            <a:r>
              <a:rPr lang="fr-FR" sz="2200" b="1" cap="none" spc="0" dirty="0">
                <a:effectLst/>
              </a:rPr>
              <a:t> </a:t>
            </a:r>
            <a:r>
              <a:rPr lang="fr-FR" sz="2200" b="1" cap="none" spc="0" dirty="0" err="1">
                <a:effectLst/>
              </a:rPr>
              <a:t>Adversarial</a:t>
            </a:r>
            <a:r>
              <a:rPr lang="fr-FR" sz="2200" b="1" cap="none" spc="0" dirty="0">
                <a:effectLst/>
              </a:rPr>
              <a:t> Networks (GAN), Diffusion </a:t>
            </a:r>
            <a:r>
              <a:rPr lang="fr-FR" sz="2200" b="1" cap="none" spc="0" dirty="0" err="1">
                <a:effectLst/>
              </a:rPr>
              <a:t>Models</a:t>
            </a:r>
            <a:r>
              <a:rPr lang="fr-FR" sz="2200" b="1" dirty="0"/>
              <a:t>, </a:t>
            </a:r>
            <a:r>
              <a:rPr lang="fr-FR" sz="2200" b="1" cap="none" spc="0" dirty="0" err="1">
                <a:effectLst/>
              </a:rPr>
              <a:t>Autoregressive</a:t>
            </a:r>
            <a:r>
              <a:rPr lang="fr-FR" sz="2200" b="1" cap="none" spc="0" dirty="0">
                <a:effectLst/>
              </a:rPr>
              <a:t> </a:t>
            </a:r>
            <a:r>
              <a:rPr lang="fr-FR" sz="2200" b="1" cap="none" spc="0" dirty="0" err="1">
                <a:effectLst/>
              </a:rPr>
              <a:t>Models</a:t>
            </a:r>
            <a:endParaRPr lang="fr-FR" sz="2200" b="1" cap="none" spc="0" dirty="0">
              <a:effectLst/>
            </a:endParaRPr>
          </a:p>
          <a:p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017431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88E710-7003-DD0A-3C87-05F93F3C3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5400"/>
              <a:t>Quiz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1C10DF-3EA5-F071-EB33-AE7E4EC5F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b="1" i="0">
                <a:effectLst/>
                <a:latin typeface="Söhne"/>
              </a:rPr>
              <a:t>Question 1 : Qu'est-ce qu'une fonction d'activation dans un réseau de neurones ?</a:t>
            </a:r>
            <a:r>
              <a:rPr lang="fr-FR" sz="2200" b="0" i="0">
                <a:effectLst/>
                <a:latin typeface="Söhne"/>
              </a:rPr>
              <a:t> </a:t>
            </a:r>
          </a:p>
          <a:p>
            <a:pPr marL="0" indent="0">
              <a:buNone/>
            </a:pPr>
            <a:endParaRPr lang="fr-FR" sz="2200" b="0" i="0">
              <a:effectLst/>
              <a:latin typeface="Söhne"/>
            </a:endParaRPr>
          </a:p>
          <a:p>
            <a:pPr marL="0" indent="0">
              <a:buNone/>
            </a:pPr>
            <a:r>
              <a:rPr lang="fr-FR" sz="2200" b="0" i="0">
                <a:effectLst/>
                <a:latin typeface="Söhne"/>
              </a:rPr>
              <a:t>A) Une fonction qui calcule l'erreur entre les prédictions et les valeurs cibles. </a:t>
            </a:r>
          </a:p>
          <a:p>
            <a:pPr marL="0" indent="0">
              <a:buNone/>
            </a:pPr>
            <a:r>
              <a:rPr lang="fr-FR" sz="2200" b="0" i="0">
                <a:effectLst/>
                <a:latin typeface="Söhne"/>
              </a:rPr>
              <a:t>B) Une fonction qui introduit de la non-linéarité dans le modèle en transformant la sortie d'un neurone.</a:t>
            </a:r>
          </a:p>
          <a:p>
            <a:pPr marL="0" indent="0">
              <a:buNone/>
            </a:pPr>
            <a:r>
              <a:rPr lang="fr-FR" sz="2200" b="0" i="0">
                <a:effectLst/>
                <a:latin typeface="Söhne"/>
              </a:rPr>
              <a:t>C) Une fonction qui initialise les poids du réseau.</a:t>
            </a:r>
            <a:endParaRPr lang="fr-FR" sz="2200"/>
          </a:p>
        </p:txBody>
      </p:sp>
    </p:spTree>
    <p:extLst>
      <p:ext uri="{BB962C8B-B14F-4D97-AF65-F5344CB8AC3E}">
        <p14:creationId xmlns:p14="http://schemas.microsoft.com/office/powerpoint/2010/main" val="2487473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2512F8-BC2D-FB12-8AD3-32EA44A7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/>
              <a:t>Quiz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7024DC-F291-7A58-C81A-B9ADCE3AF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i="0">
                <a:effectLst/>
                <a:latin typeface="Söhne"/>
              </a:rPr>
              <a:t>Question 2 : Quel est l'objectif principal de la rétropropagation (backpropagation) dans l'entraînement d'un réseau de neurones ?</a:t>
            </a:r>
          </a:p>
          <a:p>
            <a:pPr marL="0" indent="0">
              <a:buNone/>
            </a:pPr>
            <a:r>
              <a:rPr lang="fr-FR" sz="2000" b="0" i="0">
                <a:effectLst/>
                <a:latin typeface="Söhne"/>
              </a:rPr>
              <a:t> </a:t>
            </a:r>
          </a:p>
          <a:p>
            <a:pPr marL="514350" indent="-514350">
              <a:buAutoNum type="alphaUcParenR"/>
            </a:pPr>
            <a:r>
              <a:rPr lang="fr-FR" sz="2000" b="0" i="0">
                <a:effectLst/>
                <a:latin typeface="Söhne"/>
              </a:rPr>
              <a:t>Calculer l'erreur absolue entre les prédictions du modèle et les valeurs cibles. </a:t>
            </a:r>
          </a:p>
          <a:p>
            <a:pPr marL="514350" indent="-514350">
              <a:buAutoNum type="alphaUcParenR"/>
            </a:pPr>
            <a:endParaRPr lang="fr-FR" sz="2000" b="0" i="0">
              <a:effectLst/>
              <a:latin typeface="Söhne"/>
            </a:endParaRPr>
          </a:p>
          <a:p>
            <a:pPr marL="514350" indent="-514350">
              <a:buAutoNum type="alphaUcParenR"/>
            </a:pPr>
            <a:r>
              <a:rPr lang="fr-FR" sz="2000" b="0" i="0">
                <a:effectLst/>
                <a:latin typeface="Söhne"/>
              </a:rPr>
              <a:t> Propager l'erreur de la couche de sortie vers la couche d'entrée afin d'ajuster les poids et de minimiser l'erreur. </a:t>
            </a:r>
          </a:p>
          <a:p>
            <a:pPr marL="514350" indent="-514350">
              <a:buAutoNum type="alphaUcParenR"/>
            </a:pPr>
            <a:endParaRPr lang="fr-FR" sz="2000" b="0" i="0">
              <a:effectLst/>
              <a:latin typeface="Söhne"/>
            </a:endParaRPr>
          </a:p>
          <a:p>
            <a:pPr marL="514350" indent="-514350">
              <a:buAutoNum type="alphaUcParenR"/>
            </a:pPr>
            <a:r>
              <a:rPr lang="fr-FR" sz="2000" b="0" i="0">
                <a:effectLst/>
                <a:latin typeface="Söhne"/>
              </a:rPr>
              <a:t>Identifier les neurones inactifs et les désactiver pour réduire la complexité du modèle.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588870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D68D97-EE46-288D-C806-73EB3435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fr-FR" sz="6200"/>
              <a:t>Ressources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6365A76-EBE4-1681-D96A-FE1D8B1909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4325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861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7CF282-608A-57F8-83AE-F6AA54C5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fr-FR" sz="5400"/>
              <a:t>Objectifs</a:t>
            </a:r>
          </a:p>
        </p:txBody>
      </p:sp>
      <p:pic>
        <p:nvPicPr>
          <p:cNvPr id="5" name="Picture 4" descr="Arrière-plan abstrait de données">
            <a:extLst>
              <a:ext uri="{FF2B5EF4-FFF2-40B4-BE49-F238E27FC236}">
                <a16:creationId xmlns:a16="http://schemas.microsoft.com/office/drawing/2014/main" id="{37FD6EA1-125A-71DD-B696-CFFBDC5B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1" r="351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33241D-89A3-2DAB-5409-2DACE29C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fr-FR" sz="2200" b="0" i="0" dirty="0">
                <a:effectLst/>
                <a:latin typeface="Söhne"/>
              </a:rPr>
              <a:t>Qu'est-ce que le </a:t>
            </a:r>
            <a:r>
              <a:rPr lang="fr-FR" sz="2200" b="0" i="0" dirty="0" err="1">
                <a:effectLst/>
                <a:latin typeface="Söhne"/>
              </a:rPr>
              <a:t>Deep</a:t>
            </a:r>
            <a:r>
              <a:rPr lang="fr-FR" sz="2200" b="0" i="0" dirty="0">
                <a:effectLst/>
                <a:latin typeface="Söhne"/>
              </a:rPr>
              <a:t> Learning ?</a:t>
            </a:r>
          </a:p>
          <a:p>
            <a:pPr>
              <a:buFont typeface="+mj-lt"/>
              <a:buAutoNum type="arabicPeriod"/>
            </a:pPr>
            <a:r>
              <a:rPr lang="fr-FR" sz="2200" b="0" i="0" dirty="0">
                <a:effectLst/>
                <a:latin typeface="Söhne"/>
              </a:rPr>
              <a:t>Quelles données sont utilisées pour le </a:t>
            </a:r>
            <a:r>
              <a:rPr lang="fr-FR" sz="2200" b="0" i="0" dirty="0" err="1">
                <a:effectLst/>
                <a:latin typeface="Söhne"/>
              </a:rPr>
              <a:t>deep</a:t>
            </a:r>
            <a:r>
              <a:rPr lang="fr-FR" sz="2200" b="0" i="0" dirty="0">
                <a:effectLst/>
                <a:latin typeface="Söhne"/>
              </a:rPr>
              <a:t> </a:t>
            </a:r>
            <a:r>
              <a:rPr lang="fr-FR" sz="2200" b="0" i="0" dirty="0" err="1">
                <a:effectLst/>
                <a:latin typeface="Söhne"/>
              </a:rPr>
              <a:t>learning</a:t>
            </a:r>
            <a:r>
              <a:rPr lang="fr-FR" sz="2200" b="0" i="0" dirty="0">
                <a:effectLst/>
                <a:latin typeface="Söhne"/>
              </a:rPr>
              <a:t> ?</a:t>
            </a:r>
          </a:p>
          <a:p>
            <a:pPr>
              <a:buFont typeface="+mj-lt"/>
              <a:buAutoNum type="arabicPeriod"/>
            </a:pPr>
            <a:r>
              <a:rPr lang="fr-FR" sz="2200" b="0" i="0" dirty="0">
                <a:effectLst/>
                <a:latin typeface="Söhne"/>
              </a:rPr>
              <a:t>Quels sont les indispensables pour construire un modèle de </a:t>
            </a:r>
            <a:r>
              <a:rPr lang="fr-FR" sz="2200" b="0" i="0" dirty="0" err="1">
                <a:effectLst/>
                <a:latin typeface="Söhne"/>
              </a:rPr>
              <a:t>Deep</a:t>
            </a:r>
            <a:r>
              <a:rPr lang="fr-FR" sz="2200" b="0" i="0" dirty="0">
                <a:effectLst/>
                <a:latin typeface="Söhne"/>
              </a:rPr>
              <a:t> Learning ?</a:t>
            </a:r>
          </a:p>
          <a:p>
            <a:pPr>
              <a:buFont typeface="+mj-lt"/>
              <a:buAutoNum type="arabicPeriod"/>
            </a:pPr>
            <a:r>
              <a:rPr lang="fr-FR" sz="2200" dirty="0">
                <a:latin typeface="Söhne"/>
              </a:rPr>
              <a:t>Comment fonctionne un réseau de neurone?</a:t>
            </a:r>
            <a:endParaRPr lang="fr-FR" sz="2200" b="0" i="0" dirty="0">
              <a:effectLst/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fr-FR" sz="2200" b="0" i="0" dirty="0">
                <a:effectLst/>
                <a:latin typeface="Söhne"/>
              </a:rPr>
              <a:t>Quelles sont les étapes de la construction d'un modèle de </a:t>
            </a:r>
            <a:r>
              <a:rPr lang="fr-FR" sz="2200" b="0" i="0" dirty="0" err="1">
                <a:effectLst/>
                <a:latin typeface="Söhne"/>
              </a:rPr>
              <a:t>Deep</a:t>
            </a:r>
            <a:r>
              <a:rPr lang="fr-FR" sz="2200" b="0" i="0" dirty="0">
                <a:effectLst/>
                <a:latin typeface="Söhne"/>
              </a:rPr>
              <a:t> Learning ?</a:t>
            </a:r>
          </a:p>
        </p:txBody>
      </p:sp>
    </p:spTree>
    <p:extLst>
      <p:ext uri="{BB962C8B-B14F-4D97-AF65-F5344CB8AC3E}">
        <p14:creationId xmlns:p14="http://schemas.microsoft.com/office/powerpoint/2010/main" val="301009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6DD1B8-22E2-0A9C-55D7-299ACD0AB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4400" dirty="0"/>
              <a:t>Qu’est-ce que le </a:t>
            </a:r>
            <a:r>
              <a:rPr lang="fr-FR" sz="4400" dirty="0" err="1"/>
              <a:t>Deep</a:t>
            </a:r>
            <a:r>
              <a:rPr lang="fr-FR" sz="4400" dirty="0"/>
              <a:t> Learning?</a:t>
            </a:r>
          </a:p>
        </p:txBody>
      </p:sp>
    </p:spTree>
    <p:extLst>
      <p:ext uri="{BB962C8B-B14F-4D97-AF65-F5344CB8AC3E}">
        <p14:creationId xmlns:p14="http://schemas.microsoft.com/office/powerpoint/2010/main" val="1529169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222EA5-0448-7A66-6D91-D4D3668C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fr-FR" dirty="0"/>
              <a:t>IA vs ML vs DL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178908D-9824-D67F-4B8A-E21AB236CBA3}"/>
              </a:ext>
            </a:extLst>
          </p:cNvPr>
          <p:cNvGrpSpPr/>
          <p:nvPr/>
        </p:nvGrpSpPr>
        <p:grpSpPr>
          <a:xfrm>
            <a:off x="3437303" y="1567752"/>
            <a:ext cx="5331794" cy="4667416"/>
            <a:chOff x="6375146" y="1186596"/>
            <a:chExt cx="5816854" cy="5418667"/>
          </a:xfrm>
        </p:grpSpPr>
        <p:sp>
          <p:nvSpPr>
            <p:cNvPr id="5" name="Forme libre 4">
              <a:extLst>
                <a:ext uri="{FF2B5EF4-FFF2-40B4-BE49-F238E27FC236}">
                  <a16:creationId xmlns:a16="http://schemas.microsoft.com/office/drawing/2014/main" id="{454BF34E-ABCA-368A-C044-38F4CE28103D}"/>
                </a:ext>
              </a:extLst>
            </p:cNvPr>
            <p:cNvSpPr/>
            <p:nvPr/>
          </p:nvSpPr>
          <p:spPr>
            <a:xfrm>
              <a:off x="6375146" y="1186596"/>
              <a:ext cx="5816854" cy="5418667"/>
            </a:xfrm>
            <a:custGeom>
              <a:avLst/>
              <a:gdLst>
                <a:gd name="connsiteX0" fmla="*/ 0 w 5418667"/>
                <a:gd name="connsiteY0" fmla="*/ 2709334 h 5418667"/>
                <a:gd name="connsiteX1" fmla="*/ 2709334 w 5418667"/>
                <a:gd name="connsiteY1" fmla="*/ 0 h 5418667"/>
                <a:gd name="connsiteX2" fmla="*/ 5418668 w 5418667"/>
                <a:gd name="connsiteY2" fmla="*/ 2709334 h 5418667"/>
                <a:gd name="connsiteX3" fmla="*/ 2709334 w 5418667"/>
                <a:gd name="connsiteY3" fmla="*/ 5418668 h 5418667"/>
                <a:gd name="connsiteX4" fmla="*/ 0 w 5418667"/>
                <a:gd name="connsiteY4" fmla="*/ 2709334 h 541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667" h="5418667">
                  <a:moveTo>
                    <a:pt x="0" y="2709334"/>
                  </a:moveTo>
                  <a:cubicBezTo>
                    <a:pt x="0" y="1213010"/>
                    <a:pt x="1213010" y="0"/>
                    <a:pt x="2709334" y="0"/>
                  </a:cubicBezTo>
                  <a:cubicBezTo>
                    <a:pt x="4205658" y="0"/>
                    <a:pt x="5418668" y="1213010"/>
                    <a:pt x="5418668" y="2709334"/>
                  </a:cubicBezTo>
                  <a:cubicBezTo>
                    <a:pt x="5418668" y="4205658"/>
                    <a:pt x="4205658" y="5418668"/>
                    <a:pt x="2709334" y="5418668"/>
                  </a:cubicBezTo>
                  <a:cubicBezTo>
                    <a:pt x="1213010" y="5418668"/>
                    <a:pt x="0" y="4205658"/>
                    <a:pt x="0" y="27093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90437" tIns="398949" rIns="1890438" bIns="4462950" numCol="1" spcCol="1270" anchor="ctr" anchorCtr="0">
              <a:noAutofit/>
            </a:bodyPr>
            <a:lstStyle/>
            <a:p>
              <a:pPr algn="ctr" defTabSz="76009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228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  <a:p>
              <a:pPr algn="ctr" defTabSz="76009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28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Intelligence Artificielle</a:t>
              </a:r>
              <a:endParaRPr lang="fr-FR" sz="2400"/>
            </a:p>
          </p:txBody>
        </p:sp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4FBAE39D-5287-6A64-C2B1-BC1084CA06D0}"/>
                </a:ext>
              </a:extLst>
            </p:cNvPr>
            <p:cNvSpPr/>
            <p:nvPr/>
          </p:nvSpPr>
          <p:spPr>
            <a:xfrm>
              <a:off x="7102253" y="2512159"/>
              <a:ext cx="4362640" cy="4064000"/>
            </a:xfrm>
            <a:custGeom>
              <a:avLst/>
              <a:gdLst>
                <a:gd name="connsiteX0" fmla="*/ 0 w 4064000"/>
                <a:gd name="connsiteY0" fmla="*/ 2032000 h 4064000"/>
                <a:gd name="connsiteX1" fmla="*/ 2032000 w 4064000"/>
                <a:gd name="connsiteY1" fmla="*/ 0 h 4064000"/>
                <a:gd name="connsiteX2" fmla="*/ 4064000 w 4064000"/>
                <a:gd name="connsiteY2" fmla="*/ 2032000 h 4064000"/>
                <a:gd name="connsiteX3" fmla="*/ 2032000 w 4064000"/>
                <a:gd name="connsiteY3" fmla="*/ 4064000 h 4064000"/>
                <a:gd name="connsiteX4" fmla="*/ 0 w 4064000"/>
                <a:gd name="connsiteY4" fmla="*/ 2032000 h 40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00" h="4064000">
                  <a:moveTo>
                    <a:pt x="0" y="2032000"/>
                  </a:moveTo>
                  <a:cubicBezTo>
                    <a:pt x="0" y="909757"/>
                    <a:pt x="909757" y="0"/>
                    <a:pt x="2032000" y="0"/>
                  </a:cubicBezTo>
                  <a:cubicBezTo>
                    <a:pt x="3154243" y="0"/>
                    <a:pt x="4064000" y="909757"/>
                    <a:pt x="4064000" y="2032000"/>
                  </a:cubicBezTo>
                  <a:cubicBezTo>
                    <a:pt x="4064000" y="3154243"/>
                    <a:pt x="3154243" y="4064000"/>
                    <a:pt x="2032000" y="4064000"/>
                  </a:cubicBezTo>
                  <a:cubicBezTo>
                    <a:pt x="909757" y="4064000"/>
                    <a:pt x="0" y="3154243"/>
                    <a:pt x="0" y="203200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135632"/>
                <a:satOff val="2588"/>
                <a:lumOff val="11428"/>
                <a:alphaOff val="0"/>
              </a:schemeClr>
            </a:fillRef>
            <a:effectRef idx="0">
              <a:schemeClr val="accent5">
                <a:shade val="80000"/>
                <a:hueOff val="135632"/>
                <a:satOff val="2588"/>
                <a:lumOff val="114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3104" tIns="382016" rIns="1213104" bIns="3176016" numCol="1" spcCol="1270" anchor="ctr" anchorCtr="0">
              <a:noAutofit/>
            </a:bodyPr>
            <a:lstStyle/>
            <a:p>
              <a:pPr algn="ctr" defTabSz="76009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28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Machine Learning</a:t>
              </a:r>
              <a:endParaRPr lang="fr-FR" sz="2400" kern="1200"/>
            </a:p>
          </p:txBody>
        </p:sp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525374C6-8074-D556-ED0D-CF99886FDDA4}"/>
                </a:ext>
              </a:extLst>
            </p:cNvPr>
            <p:cNvSpPr/>
            <p:nvPr/>
          </p:nvSpPr>
          <p:spPr>
            <a:xfrm>
              <a:off x="7829360" y="3870777"/>
              <a:ext cx="2908426" cy="2709333"/>
            </a:xfrm>
            <a:custGeom>
              <a:avLst/>
              <a:gdLst>
                <a:gd name="connsiteX0" fmla="*/ 0 w 2709333"/>
                <a:gd name="connsiteY0" fmla="*/ 1354667 h 2709333"/>
                <a:gd name="connsiteX1" fmla="*/ 1354667 w 2709333"/>
                <a:gd name="connsiteY1" fmla="*/ 0 h 2709333"/>
                <a:gd name="connsiteX2" fmla="*/ 2709334 w 2709333"/>
                <a:gd name="connsiteY2" fmla="*/ 1354667 h 2709333"/>
                <a:gd name="connsiteX3" fmla="*/ 1354667 w 2709333"/>
                <a:gd name="connsiteY3" fmla="*/ 2709334 h 2709333"/>
                <a:gd name="connsiteX4" fmla="*/ 0 w 2709333"/>
                <a:gd name="connsiteY4" fmla="*/ 1354667 h 270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333" h="2709333">
                  <a:moveTo>
                    <a:pt x="0" y="1354667"/>
                  </a:moveTo>
                  <a:cubicBezTo>
                    <a:pt x="0" y="606505"/>
                    <a:pt x="606505" y="0"/>
                    <a:pt x="1354667" y="0"/>
                  </a:cubicBezTo>
                  <a:cubicBezTo>
                    <a:pt x="2102829" y="0"/>
                    <a:pt x="2709334" y="606505"/>
                    <a:pt x="2709334" y="1354667"/>
                  </a:cubicBezTo>
                  <a:cubicBezTo>
                    <a:pt x="2709334" y="2102829"/>
                    <a:pt x="2102829" y="2709334"/>
                    <a:pt x="1354667" y="2709334"/>
                  </a:cubicBezTo>
                  <a:cubicBezTo>
                    <a:pt x="606505" y="2709334"/>
                    <a:pt x="0" y="2102829"/>
                    <a:pt x="0" y="135466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80000"/>
                <a:hueOff val="271263"/>
                <a:satOff val="5175"/>
                <a:lumOff val="22855"/>
                <a:alphaOff val="0"/>
              </a:schemeClr>
            </a:fillRef>
            <a:effectRef idx="0">
              <a:schemeClr val="accent5">
                <a:shade val="80000"/>
                <a:hueOff val="271263"/>
                <a:satOff val="5175"/>
                <a:lumOff val="2285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24788" tIns="805349" rIns="524789" bIns="805350" numCol="1" spcCol="1270" anchor="ctr" anchorCtr="0">
              <a:noAutofit/>
            </a:bodyPr>
            <a:lstStyle/>
            <a:p>
              <a:pPr algn="ctr" defTabSz="76009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280" kern="120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Deep</a:t>
              </a:r>
              <a:r>
                <a:rPr lang="fr-FR" sz="228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 Learning</a:t>
              </a:r>
              <a:endParaRPr lang="fr-FR" sz="2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57027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7DBE60-C984-4AEF-6708-C9248D11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fr-FR" sz="3200"/>
              <a:t>Machine learning classique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4AD7F8-20F4-DA7C-45C3-98CC14497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fr-FR" sz="1800" b="1" dirty="0"/>
              <a:t>Objectif</a:t>
            </a:r>
            <a:r>
              <a:rPr lang="fr-FR" sz="1800" dirty="0"/>
              <a:t>: trouver la </a:t>
            </a:r>
            <a:r>
              <a:rPr lang="fr-FR" sz="1800" b="1" dirty="0"/>
              <a:t>meilleure représentation </a:t>
            </a:r>
            <a:r>
              <a:rPr lang="fr-FR" sz="1800" dirty="0"/>
              <a:t>des données qui permet d’obtenir les meilleures prédictions</a:t>
            </a:r>
          </a:p>
        </p:txBody>
      </p:sp>
      <p:pic>
        <p:nvPicPr>
          <p:cNvPr id="4" name="Picture 2" descr="Feature extraction vs representation learning. (A) Raw input data are... |  Download Scientific Diagram">
            <a:extLst>
              <a:ext uri="{FF2B5EF4-FFF2-40B4-BE49-F238E27FC236}">
                <a16:creationId xmlns:a16="http://schemas.microsoft.com/office/drawing/2014/main" id="{E9DD4839-DDC0-5528-B498-1B9D3ECAB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3"/>
          <a:stretch/>
        </p:blipFill>
        <p:spPr bwMode="auto">
          <a:xfrm>
            <a:off x="554416" y="2731167"/>
            <a:ext cx="11167447" cy="34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06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F48420-B768-DE7E-5898-6DEACD5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fr-FR"/>
              <a:t>Que faut-il pour trouver la meilleure représentation des données?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8C8DA03-05CC-59CA-A642-FF944B2D3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453146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95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560A43-035A-71B0-DC3F-43BB195C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fr-FR" sz="4000"/>
              <a:t>Deep Learning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6B9158-BB38-8EC2-0896-385514269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fr-FR" sz="2000"/>
              <a:t>« </a:t>
            </a:r>
            <a:r>
              <a:rPr lang="fr-FR" sz="20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 Deep Learning est un sous-domaine spécifique de l'apprentissage automatique : une nouvelle approche de la </a:t>
            </a:r>
            <a:r>
              <a:rPr lang="fr-FR" sz="20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représentation des données </a:t>
            </a:r>
            <a:r>
              <a:rPr lang="fr-FR" sz="20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qui met l'accent sur l'apprentissage </a:t>
            </a:r>
            <a:r>
              <a:rPr lang="fr-FR" sz="2000" b="1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 couches successives de représentations de plus en plus significatives</a:t>
            </a:r>
            <a:r>
              <a:rPr lang="fr-FR" sz="2000" b="0" i="0">
                <a:effectLst/>
                <a:latin typeface="Söhne"/>
              </a:rPr>
              <a:t>.</a:t>
            </a:r>
            <a:r>
              <a:rPr lang="fr-FR" sz="2000"/>
              <a:t>» - François Chollet</a:t>
            </a:r>
          </a:p>
          <a:p>
            <a:endParaRPr lang="fr-FR" sz="2000"/>
          </a:p>
          <a:p>
            <a:pPr marL="0" indent="0">
              <a:buNone/>
            </a:pPr>
            <a:r>
              <a:rPr lang="fr-FR" sz="2000"/>
              <a:t>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1 Welcome to computer vision - Deep Learning for Vision Systems">
            <a:extLst>
              <a:ext uri="{FF2B5EF4-FFF2-40B4-BE49-F238E27FC236}">
                <a16:creationId xmlns:a16="http://schemas.microsoft.com/office/drawing/2014/main" id="{96D26CF4-968B-B00B-E8BA-48E52881F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r="10979" b="-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14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4BE9EA-DD68-19D0-3C07-808DA5A5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pic>
        <p:nvPicPr>
          <p:cNvPr id="4" name="Picture 4" descr="Deep Learning in Financial Markets - Quantace Research">
            <a:extLst>
              <a:ext uri="{FF2B5EF4-FFF2-40B4-BE49-F238E27FC236}">
                <a16:creationId xmlns:a16="http://schemas.microsoft.com/office/drawing/2014/main" id="{8E57CA58-31D8-D0F4-216C-EEC9323BF2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5060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997</Words>
  <Application>Microsoft Macintosh PowerPoint</Application>
  <PresentationFormat>Grand écran</PresentationFormat>
  <Paragraphs>144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Söhne</vt:lpstr>
      <vt:lpstr>Thème Office</vt:lpstr>
      <vt:lpstr>DEEP LEARNING</vt:lpstr>
      <vt:lpstr>Contacts</vt:lpstr>
      <vt:lpstr>Objectifs</vt:lpstr>
      <vt:lpstr>Présentation PowerPoint</vt:lpstr>
      <vt:lpstr>IA vs ML vs DL</vt:lpstr>
      <vt:lpstr>Machine learning classique</vt:lpstr>
      <vt:lpstr>Que faut-il pour trouver la meilleure représentation des données?</vt:lpstr>
      <vt:lpstr>Deep Learning</vt:lpstr>
      <vt:lpstr>Deep Learning</vt:lpstr>
      <vt:lpstr>Présentation PowerPoint</vt:lpstr>
      <vt:lpstr>Données pour le Deep Learning</vt:lpstr>
      <vt:lpstr>Présentation PowerPoint</vt:lpstr>
      <vt:lpstr>Anatomie des réseaux de neurones</vt:lpstr>
      <vt:lpstr>Fonctionnement du Deep Learning</vt:lpstr>
      <vt:lpstr>Les 7 couches(Layers) à connaître</vt:lpstr>
      <vt:lpstr>Les 7 couches(Layers) à connaître</vt:lpstr>
      <vt:lpstr>Modèle: réseaux des différentes couches</vt:lpstr>
      <vt:lpstr>Fonction d’activation</vt:lpstr>
      <vt:lpstr>Fonction de perte</vt:lpstr>
      <vt:lpstr>Processus de Feedforward et de Backpropagation</vt:lpstr>
      <vt:lpstr>Processus de Feedforward et de Backpropagation</vt:lpstr>
      <vt:lpstr>Les méthodes d’optimisation</vt:lpstr>
      <vt:lpstr>Quelles sont les étapes de la construction d'un modèle de Deep Learning ?</vt:lpstr>
      <vt:lpstr>Réponses aux quiz du jour 1</vt:lpstr>
      <vt:lpstr>Réponses aux quiz du jour 1</vt:lpstr>
      <vt:lpstr>Quiz</vt:lpstr>
      <vt:lpstr>Quiz</vt:lpstr>
      <vt:lpstr>Ressources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Natacha NJONGWA</dc:creator>
  <cp:lastModifiedBy>Natacha NJONGWA</cp:lastModifiedBy>
  <cp:revision>6</cp:revision>
  <dcterms:created xsi:type="dcterms:W3CDTF">2023-10-09T17:52:28Z</dcterms:created>
  <dcterms:modified xsi:type="dcterms:W3CDTF">2023-10-09T20:14:59Z</dcterms:modified>
</cp:coreProperties>
</file>